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57" r:id="rId2"/>
    <p:sldId id="291" r:id="rId3"/>
    <p:sldId id="293" r:id="rId4"/>
    <p:sldId id="287" r:id="rId5"/>
    <p:sldId id="292" r:id="rId6"/>
    <p:sldId id="290" r:id="rId7"/>
    <p:sldId id="294" r:id="rId8"/>
    <p:sldId id="295" r:id="rId9"/>
    <p:sldId id="296" r:id="rId10"/>
    <p:sldId id="276" r:id="rId11"/>
    <p:sldId id="261" r:id="rId12"/>
    <p:sldId id="288" r:id="rId13"/>
    <p:sldId id="262" r:id="rId14"/>
  </p:sldIdLst>
  <p:sldSz cx="12192000" cy="6858000"/>
  <p:notesSz cx="6858000" cy="9144000"/>
  <p:embeddedFontLst>
    <p:embeddedFont>
      <p:font typeface="a블랙B" panose="02020600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KoPub돋움체 Medium" panose="02020603020101020101" pitchFamily="18" charset="-127"/>
      <p:regular r:id="rId19"/>
    </p:embeddedFont>
    <p:embeddedFont>
      <p:font typeface="KoPub돋움체 Bold" panose="02020603020101020101" pitchFamily="18" charset="-127"/>
      <p:regular r:id="rId20"/>
    </p:embeddedFont>
    <p:embeddedFont>
      <p:font typeface="대한민국독도" panose="02000000000000000000" pitchFamily="2" charset="-127"/>
      <p:regular r:id="rId21"/>
    </p:embeddedFont>
    <p:embeddedFont>
      <p:font typeface="Guardians" panose="00000400000000000000" pitchFamily="2" charset="0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823"/>
    <a:srgbClr val="3F4A71"/>
    <a:srgbClr val="4B5887"/>
    <a:srgbClr val="1A1450"/>
    <a:srgbClr val="323A59"/>
    <a:srgbClr val="DCC5ED"/>
    <a:srgbClr val="C39CE0"/>
    <a:srgbClr val="BC8FDD"/>
    <a:srgbClr val="13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9" autoAdjust="0"/>
    <p:restoredTop sz="75309" autoAdjust="0"/>
  </p:normalViewPr>
  <p:slideViewPr>
    <p:cSldViewPr snapToGrid="0">
      <p:cViewPr varScale="1">
        <p:scale>
          <a:sx n="49" d="100"/>
          <a:sy n="49" d="100"/>
        </p:scale>
        <p:origin x="3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A231B-2FC2-4F4E-9BCB-B58206F29A0B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C06EE-1D89-41AE-8D09-4279CF302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 </a:t>
            </a:r>
            <a:r>
              <a:rPr lang="en-US" altLang="ko-KR" dirty="0" err="1"/>
              <a:t>GoTraveling</a:t>
            </a:r>
            <a:r>
              <a:rPr lang="ko-KR" altLang="en-US" dirty="0"/>
              <a:t>팀 발표를 시작하겠습니다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발표를 맡은 최현아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4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보행자는 이동시 위치 차이가 크지 않으므로 자동차보다 더 세밀한 정확도 필요한데요</a:t>
            </a:r>
            <a:r>
              <a:rPr lang="en-US" altLang="ko-KR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</a:t>
            </a:r>
            <a:r>
              <a:rPr lang="en-US" altLang="ko-KR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</a:t>
            </a:r>
            <a:r>
              <a:rPr lang="ko-KR" altLang="en-US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기술의 한계로 인해 스마트폰은 </a:t>
            </a:r>
            <a:r>
              <a:rPr lang="en-US" altLang="ko-KR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2m~10m </a:t>
            </a:r>
            <a:r>
              <a:rPr lang="ko-KR" altLang="en-US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정도의 오차를 가진 </a:t>
            </a:r>
            <a:r>
              <a:rPr lang="en-US" altLang="ko-KR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</a:t>
            </a:r>
            <a:r>
              <a:rPr lang="ko-KR" altLang="en-US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어플리케이션에 전송하게 되고</a:t>
            </a:r>
            <a:r>
              <a:rPr lang="en-US" altLang="ko-KR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 marL="342900" indent="-342900">
              <a:buFontTx/>
              <a:buChar char="-"/>
            </a:pPr>
            <a:r>
              <a:rPr lang="ko-KR" altLang="en-US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이는 사용자에게 안내하는 거리와 방향에 영향을 미치게 됩니다</a:t>
            </a:r>
            <a:r>
              <a:rPr lang="en-US" altLang="ko-KR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정확도를 개선하기 위해 현재 </a:t>
            </a:r>
            <a:r>
              <a:rPr lang="en-US" altLang="ko-KR" sz="1200" spc="-150" dirty="0" err="1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Tmap</a:t>
            </a:r>
            <a:r>
              <a:rPr lang="ko-KR" altLang="en-US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관리자와 연락을 하며 수정방향을 모색하고 있습니다</a:t>
            </a:r>
            <a:r>
              <a:rPr lang="en-US" altLang="ko-KR" sz="12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indent="0">
              <a:buFontTx/>
              <a:buNone/>
            </a:pPr>
            <a:endParaRPr lang="en-US" altLang="ko-KR" sz="12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19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이용하여 기존의 단거리 도보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길찾기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서비스와 달리 실제모습과 화면상의 모습을 비교하지 않아도 되므로 기존의 앱 보다 편리함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미아방지 어플리케이션은 사용자가 직접 본인의 휴대폰의 위치정보를 항상 전송하지만 본 어플은 사용자가 직접 도보로 이동할 때 예측 가능한 시간 내에 도착하지 못하면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알림해주는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실제 사용자가 다른 상황에 처했을 경우를 예측하여 유용한 정보를 보호자에게 전송하기 때문에 미아방지 확률이 높아지고 보호자가 안심하여 사용자의 도보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길찾기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간접적으로 도울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아동을 대상으로 만든 어플리케이션이기 때문에 사용자에게 보다 친숙함을 주었다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본 어플은 영화캐릭터를 활용한 재미요소를 통해 사용자에게 친근감을 줄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도보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길찾기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서비스는 사용자가 직접 수동으로 화살표를 누르는 것인데 매번 달라지는 주변상황에 지속적으로 사진을 업데이트하기에 방대한 데이터가 필요하고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파노라마 지속적으로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촬영해야하는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비용 또한 막대하다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본 어플은 지속적인 새로운 사진을 업데이트할 필요가 없고 데이터 저장 공간을 축소할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실화면에서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보여지기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최신정보를 활용한 길 안내가 가능하다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1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pc="-1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AR(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실제모습과 화면상의 모습을 비교하지 않아도 되므로 편리하고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안전함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Guardians of the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Gaxazy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모티브하여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영화 캐릭터 활용 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캐릭터를 활용한 길안내 서비스로 아동들에게 친근함과 재미를 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보호자를 위한 안심 서비스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보호자에게 아동이 이동하는 출발지와 목적지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현재의 위치와 예정 도착시간 정보를 전송하여 안전한 이동을 책임짐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pc="-1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pc="-1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AR(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실제모습과 화면상의 모습을 비교하지 않아도 되므로 편리하고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안전함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Guardians of the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Gaxazy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모티브하여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영화 캐릭터 활용 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캐릭터를 활용한 길안내 서비스로 아동들에게 친근함과 재미를 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보호자를 위한 안심 서비스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보호자에게 아동이 이동하는 출발지와 목적지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현재의 위치와 예정 도착시간 정보를 전송하여 안전한 이동을 책임짐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pc="-1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3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pc="-1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AR(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실제모습과 화면상의 모습을 비교하지 않아도 되므로 편리하고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안전함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Guardians of the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Gaxazy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모티브하여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영화 캐릭터 활용 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캐릭터를 활용한 길안내 서비스로 아동들에게 친근함과 재미를 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보호자를 위한 안심 서비스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보호자에게 아동이 이동하는 출발지와 목적지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현재의 위치와 예정 도착시간 정보를 전송하여 안전한 이동을 책임짐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pc="-1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90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8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2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21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09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시스템은 어플리케이션의 아동용 버전을 사용하는 클라이언트와 보호자용 어플리케이션을 사용하는 클라이언트</a:t>
            </a:r>
            <a:r>
              <a:rPr lang="en-US" altLang="ko-KR" dirty="0"/>
              <a:t>, </a:t>
            </a:r>
            <a:r>
              <a:rPr lang="ko-KR" altLang="en-US" dirty="0"/>
              <a:t>그리고 이 둘 간의 데이터 전달을 위한 </a:t>
            </a:r>
            <a:r>
              <a:rPr lang="en-US" altLang="ko-KR" dirty="0"/>
              <a:t>DB</a:t>
            </a:r>
            <a:r>
              <a:rPr lang="ko-KR" altLang="en-US" dirty="0"/>
              <a:t>서버와 경로데이터 및 목적지 검색을 위한 </a:t>
            </a:r>
            <a:r>
              <a:rPr lang="en-US" altLang="ko-KR" dirty="0" err="1"/>
              <a:t>Tmap</a:t>
            </a:r>
            <a:r>
              <a:rPr lang="ko-KR" altLang="en-US" dirty="0"/>
              <a:t>서버로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아동용 어플리케이션을 사용하는 클라이언트는 </a:t>
            </a:r>
            <a:r>
              <a:rPr lang="en-US" altLang="ko-KR" dirty="0" err="1"/>
              <a:t>Tmap</a:t>
            </a:r>
            <a:r>
              <a:rPr lang="ko-KR" altLang="en-US" dirty="0"/>
              <a:t>서버에서 목적지 검색과 경로 데이터를 요청하여 사용자에게 경로 안내를 하며</a:t>
            </a:r>
            <a:r>
              <a:rPr lang="en-US" altLang="ko-KR" dirty="0"/>
              <a:t>, DB</a:t>
            </a:r>
            <a:r>
              <a:rPr lang="ko-KR" altLang="en-US" dirty="0"/>
              <a:t>서버에 사용자의 </a:t>
            </a:r>
            <a:r>
              <a:rPr lang="en-US" altLang="ko-KR" dirty="0"/>
              <a:t>GPS</a:t>
            </a:r>
            <a:r>
              <a:rPr lang="ko-KR" altLang="en-US" dirty="0"/>
              <a:t>좌표와 예상 도착시간을 전송합니다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보호자용 어플리케이션을 사용하는 클라이언트는 </a:t>
            </a:r>
            <a:r>
              <a:rPr lang="en-US" altLang="ko-KR" dirty="0"/>
              <a:t>DB</a:t>
            </a:r>
            <a:r>
              <a:rPr lang="ko-KR" altLang="en-US" dirty="0"/>
              <a:t>서버에서 아동이 </a:t>
            </a:r>
            <a:r>
              <a:rPr lang="ko-KR" altLang="en-US" dirty="0" err="1"/>
              <a:t>길찾기를</a:t>
            </a:r>
            <a:r>
              <a:rPr lang="ko-KR" altLang="en-US" dirty="0"/>
              <a:t> 시작했다는 알림과 예상도착시간이 오면 실시간으로 아이의 위치를 </a:t>
            </a:r>
            <a:r>
              <a:rPr lang="ko-KR" altLang="en-US" dirty="0" err="1"/>
              <a:t>전송받습니다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06EE-1D89-41AE-8D09-4279CF3025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162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1" cy="1655762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218" indent="0" algn="ctr">
              <a:buNone/>
              <a:defRPr sz="2000"/>
            </a:lvl2pPr>
            <a:lvl3pPr marL="914436" indent="0" algn="ctr">
              <a:buNone/>
              <a:defRPr sz="1800"/>
            </a:lvl3pPr>
            <a:lvl4pPr marL="1371654" indent="0" algn="ctr">
              <a:buNone/>
              <a:defRPr sz="1600"/>
            </a:lvl4pPr>
            <a:lvl5pPr marL="1828872" indent="0" algn="ctr">
              <a:buNone/>
              <a:defRPr sz="1600"/>
            </a:lvl5pPr>
            <a:lvl6pPr marL="2286090" indent="0" algn="ctr">
              <a:buNone/>
              <a:defRPr sz="1600"/>
            </a:lvl6pPr>
            <a:lvl7pPr marL="2743308" indent="0" algn="ctr">
              <a:buNone/>
              <a:defRPr sz="1600"/>
            </a:lvl7pPr>
            <a:lvl8pPr marL="3200526" indent="0" algn="ctr">
              <a:buNone/>
              <a:defRPr sz="1600"/>
            </a:lvl8pPr>
            <a:lvl9pPr marL="3657744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08E9-2610-4DAC-B631-F998507CD9E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813C1-7FA9-4836-A68A-940ACBFC059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4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1" y="1"/>
            <a:ext cx="10642600" cy="6858001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2" y="1"/>
            <a:ext cx="774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1417300" y="-1"/>
            <a:ext cx="774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7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85" y="0"/>
            <a:ext cx="10275833" cy="6858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2" y="0"/>
            <a:ext cx="95808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1233918" y="0"/>
            <a:ext cx="95808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6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08E9-2610-4DAC-B631-F998507CD9E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813C1-7FA9-4836-A68A-940ACBFC059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55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1" cy="1500187"/>
          </a:xfrm>
        </p:spPr>
        <p:txBody>
          <a:bodyPr/>
          <a:lstStyle>
            <a:lvl1pPr marL="0" indent="0">
              <a:buNone/>
              <a:defRPr sz="2401">
                <a:solidFill>
                  <a:schemeClr val="tx1">
                    <a:tint val="75000"/>
                  </a:schemeClr>
                </a:solidFill>
              </a:defRPr>
            </a:lvl1pPr>
            <a:lvl2pPr marL="45721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08E9-2610-4DAC-B631-F998507CD9E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813C1-7FA9-4836-A68A-940ACBFC059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3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08E9-2610-4DAC-B631-F998507CD9E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813C1-7FA9-4836-A68A-940ACBFC059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62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18" indent="0">
              <a:buNone/>
              <a:defRPr sz="2000" b="1"/>
            </a:lvl2pPr>
            <a:lvl3pPr marL="914436" indent="0">
              <a:buNone/>
              <a:defRPr sz="1800" b="1"/>
            </a:lvl3pPr>
            <a:lvl4pPr marL="1371654" indent="0">
              <a:buNone/>
              <a:defRPr sz="1600" b="1"/>
            </a:lvl4pPr>
            <a:lvl5pPr marL="1828872" indent="0">
              <a:buNone/>
              <a:defRPr sz="1600" b="1"/>
            </a:lvl5pPr>
            <a:lvl6pPr marL="2286090" indent="0">
              <a:buNone/>
              <a:defRPr sz="1600" b="1"/>
            </a:lvl6pPr>
            <a:lvl7pPr marL="2743308" indent="0">
              <a:buNone/>
              <a:defRPr sz="1600" b="1"/>
            </a:lvl7pPr>
            <a:lvl8pPr marL="3200526" indent="0">
              <a:buNone/>
              <a:defRPr sz="1600" b="1"/>
            </a:lvl8pPr>
            <a:lvl9pPr marL="365774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18" indent="0">
              <a:buNone/>
              <a:defRPr sz="2000" b="1"/>
            </a:lvl2pPr>
            <a:lvl3pPr marL="914436" indent="0">
              <a:buNone/>
              <a:defRPr sz="1800" b="1"/>
            </a:lvl3pPr>
            <a:lvl4pPr marL="1371654" indent="0">
              <a:buNone/>
              <a:defRPr sz="1600" b="1"/>
            </a:lvl4pPr>
            <a:lvl5pPr marL="1828872" indent="0">
              <a:buNone/>
              <a:defRPr sz="1600" b="1"/>
            </a:lvl5pPr>
            <a:lvl6pPr marL="2286090" indent="0">
              <a:buNone/>
              <a:defRPr sz="1600" b="1"/>
            </a:lvl6pPr>
            <a:lvl7pPr marL="2743308" indent="0">
              <a:buNone/>
              <a:defRPr sz="1600" b="1"/>
            </a:lvl7pPr>
            <a:lvl8pPr marL="3200526" indent="0">
              <a:buNone/>
              <a:defRPr sz="1600" b="1"/>
            </a:lvl8pPr>
            <a:lvl9pPr marL="365774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08E9-2610-4DAC-B631-F998507CD9E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813C1-7FA9-4836-A68A-940ACBFC059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1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08E9-2610-4DAC-B631-F998507CD9E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813C1-7FA9-4836-A68A-940ACBFC059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8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08E9-2610-4DAC-B631-F998507CD9E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813C1-7FA9-4836-A68A-940ACBFC059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1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399"/>
            </a:lvl2pPr>
            <a:lvl3pPr marL="914436" indent="0">
              <a:buNone/>
              <a:defRPr sz="1200"/>
            </a:lvl3pPr>
            <a:lvl4pPr marL="1371654" indent="0">
              <a:buNone/>
              <a:defRPr sz="1000"/>
            </a:lvl4pPr>
            <a:lvl5pPr marL="1828872" indent="0">
              <a:buNone/>
              <a:defRPr sz="1000"/>
            </a:lvl5pPr>
            <a:lvl6pPr marL="2286090" indent="0">
              <a:buNone/>
              <a:defRPr sz="1000"/>
            </a:lvl6pPr>
            <a:lvl7pPr marL="2743308" indent="0">
              <a:buNone/>
              <a:defRPr sz="1000"/>
            </a:lvl7pPr>
            <a:lvl8pPr marL="3200526" indent="0">
              <a:buNone/>
              <a:defRPr sz="1000"/>
            </a:lvl8pPr>
            <a:lvl9pPr marL="365774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08E9-2610-4DAC-B631-F998507CD9E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813C1-7FA9-4836-A68A-940ACBFC059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9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19" y="0"/>
            <a:ext cx="9510764" cy="6858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10851383" y="0"/>
            <a:ext cx="134061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3" y="0"/>
            <a:ext cx="134061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6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A1450"/>
            </a:gs>
            <a:gs pos="74000">
              <a:srgbClr val="13103F"/>
            </a:gs>
            <a:gs pos="100000">
              <a:srgbClr val="0B08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08E9-2610-4DAC-B631-F998507CD9E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813C1-7FA9-4836-A68A-940ACBFC059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09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3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0" indent="-228610" algn="l" defTabSz="91443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8" indent="-228610" algn="l" defTabSz="91443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6" indent="-228610" algn="l" defTabSz="91443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4" indent="-228610" algn="l" defTabSz="91443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82" indent="-228610" algn="l" defTabSz="91443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00" indent="-228610" algn="l" defTabSz="91443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8" indent="-228610" algn="l" defTabSz="91443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36" indent="-228610" algn="l" defTabSz="91443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54" indent="-228610" algn="l" defTabSz="91443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3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91443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6" algn="l" defTabSz="91443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4" algn="l" defTabSz="91443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72" algn="l" defTabSz="91443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90" algn="l" defTabSz="91443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8" algn="l" defTabSz="91443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6" algn="l" defTabSz="91443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44" algn="l" defTabSz="91443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타원 89"/>
          <p:cNvSpPr/>
          <p:nvPr/>
        </p:nvSpPr>
        <p:spPr>
          <a:xfrm>
            <a:off x="3510647" y="2061474"/>
            <a:ext cx="5170706" cy="5170706"/>
          </a:xfrm>
          <a:prstGeom prst="ellipse">
            <a:avLst/>
          </a:prstGeom>
          <a:solidFill>
            <a:srgbClr val="776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3844643" y="2378767"/>
            <a:ext cx="4536120" cy="4536120"/>
          </a:xfrm>
          <a:prstGeom prst="ellipse">
            <a:avLst/>
          </a:prstGeom>
          <a:solidFill>
            <a:srgbClr val="8F8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272914" y="2807038"/>
            <a:ext cx="3679579" cy="3679579"/>
          </a:xfrm>
          <a:prstGeom prst="ellipse">
            <a:avLst/>
          </a:prstGeom>
          <a:solidFill>
            <a:srgbClr val="B1A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" y="5521617"/>
            <a:ext cx="12192001" cy="1336384"/>
          </a:xfrm>
          <a:prstGeom prst="rect">
            <a:avLst/>
          </a:prstGeom>
          <a:solidFill>
            <a:srgbClr val="142A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-44450" y="4698018"/>
            <a:ext cx="12280900" cy="1548938"/>
          </a:xfrm>
          <a:prstGeom prst="ellipse">
            <a:avLst/>
          </a:prstGeom>
          <a:solidFill>
            <a:srgbClr val="142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326509" y="186489"/>
            <a:ext cx="45720" cy="457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984025" y="493972"/>
            <a:ext cx="45720" cy="457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flipV="1">
            <a:off x="9680467" y="443539"/>
            <a:ext cx="53141" cy="5314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10690946" y="288681"/>
            <a:ext cx="926988" cy="1121934"/>
            <a:chOff x="10690945" y="288681"/>
            <a:chExt cx="926988" cy="1121934"/>
          </a:xfrm>
        </p:grpSpPr>
        <p:sp>
          <p:nvSpPr>
            <p:cNvPr id="62" name="타원 61"/>
            <p:cNvSpPr/>
            <p:nvPr/>
          </p:nvSpPr>
          <p:spPr>
            <a:xfrm flipV="1">
              <a:off x="10690945" y="867609"/>
              <a:ext cx="53141" cy="5314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11457708" y="288681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11122745" y="418067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1572214" y="1364896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타원 65"/>
          <p:cNvSpPr/>
          <p:nvPr/>
        </p:nvSpPr>
        <p:spPr>
          <a:xfrm>
            <a:off x="9824032" y="1017726"/>
            <a:ext cx="45720" cy="4572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441072" y="1891603"/>
            <a:ext cx="606030" cy="868821"/>
            <a:chOff x="10386145" y="1864836"/>
            <a:chExt cx="606031" cy="868821"/>
          </a:xfrm>
        </p:grpSpPr>
        <p:sp>
          <p:nvSpPr>
            <p:cNvPr id="68" name="타원 67"/>
            <p:cNvSpPr/>
            <p:nvPr/>
          </p:nvSpPr>
          <p:spPr>
            <a:xfrm flipV="1">
              <a:off x="10386145" y="1864836"/>
              <a:ext cx="53141" cy="5314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10946457" y="2687938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353962" y="114301"/>
            <a:ext cx="926988" cy="1121934"/>
            <a:chOff x="10690945" y="288681"/>
            <a:chExt cx="926988" cy="1121934"/>
          </a:xfrm>
        </p:grpSpPr>
        <p:sp>
          <p:nvSpPr>
            <p:cNvPr id="71" name="타원 70"/>
            <p:cNvSpPr/>
            <p:nvPr/>
          </p:nvSpPr>
          <p:spPr>
            <a:xfrm flipV="1">
              <a:off x="10690945" y="867609"/>
              <a:ext cx="53141" cy="5314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11457708" y="288681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11122745" y="418067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11572214" y="1364896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 rot="7200000">
            <a:off x="827782" y="884657"/>
            <a:ext cx="926988" cy="1121934"/>
            <a:chOff x="10690945" y="288681"/>
            <a:chExt cx="926988" cy="1121934"/>
          </a:xfrm>
        </p:grpSpPr>
        <p:sp>
          <p:nvSpPr>
            <p:cNvPr id="76" name="타원 75"/>
            <p:cNvSpPr/>
            <p:nvPr/>
          </p:nvSpPr>
          <p:spPr>
            <a:xfrm flipV="1">
              <a:off x="10690945" y="867609"/>
              <a:ext cx="53141" cy="5314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11457708" y="288681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11122745" y="418067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11572214" y="1364896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 rot="926305">
            <a:off x="281118" y="113559"/>
            <a:ext cx="606030" cy="868821"/>
            <a:chOff x="10386145" y="1864836"/>
            <a:chExt cx="606031" cy="868821"/>
          </a:xfrm>
        </p:grpSpPr>
        <p:sp>
          <p:nvSpPr>
            <p:cNvPr id="81" name="타원 80"/>
            <p:cNvSpPr/>
            <p:nvPr/>
          </p:nvSpPr>
          <p:spPr>
            <a:xfrm flipV="1">
              <a:off x="10386145" y="1864836"/>
              <a:ext cx="53141" cy="5314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10946457" y="2687938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649478" y="186489"/>
            <a:ext cx="606030" cy="868821"/>
            <a:chOff x="10386145" y="1864836"/>
            <a:chExt cx="606031" cy="868821"/>
          </a:xfrm>
        </p:grpSpPr>
        <p:sp>
          <p:nvSpPr>
            <p:cNvPr id="84" name="타원 83"/>
            <p:cNvSpPr/>
            <p:nvPr/>
          </p:nvSpPr>
          <p:spPr>
            <a:xfrm flipV="1">
              <a:off x="10386145" y="1864836"/>
              <a:ext cx="53141" cy="5314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0946457" y="2687938"/>
              <a:ext cx="45719" cy="4571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82"/>
          <a:stretch/>
        </p:blipFill>
        <p:spPr>
          <a:xfrm>
            <a:off x="2747197" y="1025385"/>
            <a:ext cx="6768949" cy="570210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82"/>
          <a:stretch/>
        </p:blipFill>
        <p:spPr>
          <a:xfrm>
            <a:off x="2711527" y="1048082"/>
            <a:ext cx="6768949" cy="5702109"/>
          </a:xfrm>
          <a:prstGeom prst="rect">
            <a:avLst/>
          </a:prstGeom>
        </p:spPr>
      </p:pic>
      <p:sp>
        <p:nvSpPr>
          <p:cNvPr id="93" name="타원 92"/>
          <p:cNvSpPr/>
          <p:nvPr/>
        </p:nvSpPr>
        <p:spPr>
          <a:xfrm>
            <a:off x="12577053" y="286696"/>
            <a:ext cx="914400" cy="914400"/>
          </a:xfrm>
          <a:prstGeom prst="ellipse">
            <a:avLst/>
          </a:prstGeom>
          <a:solidFill>
            <a:srgbClr val="142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2577053" y="1487251"/>
            <a:ext cx="914400" cy="914400"/>
          </a:xfrm>
          <a:prstGeom prst="ellipse">
            <a:avLst/>
          </a:prstGeom>
          <a:solidFill>
            <a:srgbClr val="254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2596508" y="2687806"/>
            <a:ext cx="914400" cy="914400"/>
          </a:xfrm>
          <a:prstGeom prst="ellipse">
            <a:avLst/>
          </a:prstGeom>
          <a:solidFill>
            <a:srgbClr val="759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12596508" y="3971046"/>
            <a:ext cx="914400" cy="914400"/>
          </a:xfrm>
          <a:prstGeom prst="ellipse">
            <a:avLst/>
          </a:prstGeom>
          <a:solidFill>
            <a:srgbClr val="675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0028" y="783038"/>
            <a:ext cx="11671942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Guardians" panose="00000400000000000000" pitchFamily="2" charset="0"/>
                <a:ea typeface="a블랙B" panose="02020600000000000000" pitchFamily="18" charset="-127"/>
              </a:rPr>
              <a:t>Guardians 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Guardians" panose="00000400000000000000" pitchFamily="2" charset="0"/>
                <a:ea typeface="a블랙B" panose="02020600000000000000" pitchFamily="18" charset="-127"/>
              </a:rPr>
              <a:t>of</a:t>
            </a:r>
            <a:r>
              <a:rPr lang="ko-KR" altLang="en-US" sz="4000" dirty="0">
                <a:solidFill>
                  <a:schemeClr val="bg1"/>
                </a:solidFill>
                <a:latin typeface="Guardians" panose="00000400000000000000" pitchFamily="2" charset="0"/>
                <a:ea typeface="a블랙B" panose="02020600000000000000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Guardians" panose="00000400000000000000" pitchFamily="2" charset="0"/>
                <a:ea typeface="a블랙B" panose="02020600000000000000" pitchFamily="18" charset="-127"/>
              </a:rPr>
              <a:t>the</a:t>
            </a:r>
            <a:r>
              <a:rPr lang="ko-KR" altLang="en-US" sz="4000" dirty="0">
                <a:solidFill>
                  <a:schemeClr val="bg1"/>
                </a:solidFill>
                <a:latin typeface="Guardians" panose="00000400000000000000" pitchFamily="2" charset="0"/>
                <a:ea typeface="a블랙B" panose="02020600000000000000" pitchFamily="18" charset="-127"/>
              </a:rPr>
              <a:t> </a:t>
            </a:r>
            <a:r>
              <a:rPr lang="en-US" altLang="ko-KR" sz="6000" dirty="0">
                <a:solidFill>
                  <a:schemeClr val="bg1"/>
                </a:solidFill>
                <a:latin typeface="Guardians" panose="00000400000000000000" pitchFamily="2" charset="0"/>
                <a:ea typeface="a블랙B" panose="02020600000000000000" pitchFamily="18" charset="-127"/>
              </a:rPr>
              <a:t>Kids</a:t>
            </a:r>
            <a:endParaRPr lang="ko-KR" altLang="en-US" sz="6000" dirty="0">
              <a:solidFill>
                <a:schemeClr val="bg1"/>
              </a:solidFill>
              <a:latin typeface="Guardians" panose="00000400000000000000" pitchFamily="2" charset="0"/>
              <a:ea typeface="a블랙B" panose="02020600000000000000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20866518">
            <a:off x="5521551" y="5221463"/>
            <a:ext cx="5523093" cy="1015663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대한민국독도" panose="02000000000000000000" pitchFamily="2" charset="-127"/>
                <a:ea typeface="대한민국독도" panose="02000000000000000000" pitchFamily="2" charset="-127"/>
              </a:rPr>
              <a:t>GoTraveling</a:t>
            </a:r>
            <a:endParaRPr lang="en-US" altLang="ko-KR" sz="6000" b="1" dirty="0">
              <a:ln>
                <a:solidFill>
                  <a:prstClr val="black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대한민국독도" panose="02000000000000000000" pitchFamily="2" charset="-127"/>
              <a:ea typeface="대한민국독도" panose="020000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17128A-3F94-4D2A-83DE-9FDF4AB07D1A}"/>
              </a:ext>
            </a:extLst>
          </p:cNvPr>
          <p:cNvSpPr txBox="1"/>
          <p:nvPr/>
        </p:nvSpPr>
        <p:spPr>
          <a:xfrm rot="20866518">
            <a:off x="6847577" y="5733099"/>
            <a:ext cx="5523093" cy="584775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n>
                  <a:solidFill>
                    <a:prstClr val="black"/>
                  </a:solidFill>
                </a:ln>
                <a:solidFill>
                  <a:srgbClr val="C39CE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대한민국독도" panose="02000000000000000000" pitchFamily="2" charset="-127"/>
                <a:ea typeface="대한민국독도" panose="02000000000000000000" pitchFamily="2" charset="-127"/>
              </a:rPr>
              <a:t>양여명</a:t>
            </a:r>
            <a:r>
              <a:rPr lang="en-US" altLang="ko-KR" sz="3200" b="1" dirty="0">
                <a:ln>
                  <a:solidFill>
                    <a:prstClr val="black"/>
                  </a:solidFill>
                </a:ln>
                <a:solidFill>
                  <a:srgbClr val="C39CE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대한민국독도" panose="02000000000000000000" pitchFamily="2" charset="-127"/>
                <a:ea typeface="대한민국독도" panose="02000000000000000000" pitchFamily="2" charset="-127"/>
              </a:rPr>
              <a:t>, </a:t>
            </a:r>
            <a:r>
              <a:rPr lang="ko-KR" altLang="en-US" sz="3200" b="1" dirty="0">
                <a:ln>
                  <a:solidFill>
                    <a:prstClr val="black"/>
                  </a:solidFill>
                </a:ln>
                <a:solidFill>
                  <a:srgbClr val="C39CE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대한민국독도" panose="02000000000000000000" pitchFamily="2" charset="-127"/>
                <a:ea typeface="대한민국독도" panose="02000000000000000000" pitchFamily="2" charset="-127"/>
              </a:rPr>
              <a:t>최현아 </a:t>
            </a:r>
            <a:r>
              <a:rPr lang="en-US" altLang="ko-KR" sz="3200" b="1" dirty="0">
                <a:ln>
                  <a:solidFill>
                    <a:prstClr val="black"/>
                  </a:solidFill>
                </a:ln>
                <a:solidFill>
                  <a:srgbClr val="C39CE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대한민국독도" panose="02000000000000000000" pitchFamily="2" charset="-127"/>
                <a:ea typeface="대한민국독도" panose="02000000000000000000" pitchFamily="2" charset="-127"/>
              </a:rPr>
              <a:t>WITH</a:t>
            </a:r>
            <a:r>
              <a:rPr lang="ko-KR" altLang="en-US" sz="3200" b="1" dirty="0">
                <a:ln>
                  <a:solidFill>
                    <a:prstClr val="black"/>
                  </a:solidFill>
                </a:ln>
                <a:solidFill>
                  <a:srgbClr val="C39CE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대한민국독도" panose="02000000000000000000" pitchFamily="2" charset="-127"/>
                <a:ea typeface="대한민국독도" panose="02000000000000000000" pitchFamily="2" charset="-127"/>
              </a:rPr>
              <a:t> 강희석 멘토님</a:t>
            </a:r>
            <a:endParaRPr lang="ko-KR" altLang="en-US" sz="6600" b="1" dirty="0">
              <a:ln>
                <a:solidFill>
                  <a:prstClr val="black"/>
                </a:solidFill>
              </a:ln>
              <a:solidFill>
                <a:srgbClr val="C39CE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대한민국독도" panose="02000000000000000000" pitchFamily="2" charset="-127"/>
              <a:ea typeface="대한민국독도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64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3829051" y="263953"/>
            <a:ext cx="4533900" cy="1287684"/>
            <a:chOff x="3829050" y="263952"/>
            <a:chExt cx="4533900" cy="1287683"/>
          </a:xfrm>
        </p:grpSpPr>
        <p:sp>
          <p:nvSpPr>
            <p:cNvPr id="55" name="TextBox 54"/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 구성도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03</a:t>
              </a:r>
              <a:endParaRPr lang="ko-KR" altLang="en-US" sz="2401" spc="-15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8453807" y="4790091"/>
            <a:ext cx="88688" cy="45719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rgbClr val="152C47">
                    <a:alpha val="50000"/>
                  </a:srgbClr>
                </a:gs>
                <a:gs pos="41000">
                  <a:srgbClr val="2E4980">
                    <a:alpha val="50000"/>
                  </a:srgbClr>
                </a:gs>
                <a:gs pos="74000">
                  <a:srgbClr val="55579D">
                    <a:alpha val="50000"/>
                  </a:srgbClr>
                </a:gs>
                <a:gs pos="100000">
                  <a:srgbClr val="7492CA">
                    <a:alpha val="50000"/>
                  </a:srgbClr>
                </a:gs>
              </a:gsLst>
              <a:lin ang="5400000" scaled="1"/>
            </a:gra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>
            <a:cxnSpLocks/>
          </p:cNvCxnSpPr>
          <p:nvPr/>
        </p:nvCxnSpPr>
        <p:spPr>
          <a:xfrm flipV="1">
            <a:off x="5416808" y="4224081"/>
            <a:ext cx="1911796" cy="14850"/>
          </a:xfrm>
          <a:prstGeom prst="line">
            <a:avLst/>
          </a:prstGeom>
          <a:noFill/>
          <a:ln w="63500" cap="rnd">
            <a:solidFill>
              <a:srgbClr val="7492CA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/>
          <p:cNvSpPr txBox="1"/>
          <p:nvPr/>
        </p:nvSpPr>
        <p:spPr>
          <a:xfrm>
            <a:off x="1185867" y="1600252"/>
            <a:ext cx="17907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l"/>
            <a:r>
              <a:rPr lang="ko-KR" altLang="en-US" dirty="0">
                <a:solidFill>
                  <a:prstClr val="white"/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</a:rPr>
              <a:t>아동용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03340" y="4816397"/>
            <a:ext cx="17907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spc="-15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l"/>
            <a:r>
              <a:rPr lang="ko-KR" altLang="en-US" dirty="0">
                <a:solidFill>
                  <a:prstClr val="white"/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</a:rPr>
              <a:t>보호자용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26E800-74CC-476D-92CE-6262B054CBFE}"/>
              </a:ext>
            </a:extLst>
          </p:cNvPr>
          <p:cNvGrpSpPr/>
          <p:nvPr/>
        </p:nvGrpSpPr>
        <p:grpSpPr>
          <a:xfrm>
            <a:off x="1196886" y="2149200"/>
            <a:ext cx="4155257" cy="428379"/>
            <a:chOff x="1265963" y="2438659"/>
            <a:chExt cx="4155257" cy="497178"/>
          </a:xfrm>
        </p:grpSpPr>
        <p:sp>
          <p:nvSpPr>
            <p:cNvPr id="71" name="직사각형 70"/>
            <p:cNvSpPr/>
            <p:nvPr/>
          </p:nvSpPr>
          <p:spPr>
            <a:xfrm>
              <a:off x="1293721" y="2438659"/>
              <a:ext cx="4127499" cy="49717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12700">
              <a:gradFill>
                <a:gsLst>
                  <a:gs pos="0">
                    <a:srgbClr val="152C47">
                      <a:alpha val="50000"/>
                    </a:srgbClr>
                  </a:gs>
                  <a:gs pos="41000">
                    <a:srgbClr val="2E4980">
                      <a:alpha val="50000"/>
                    </a:srgbClr>
                  </a:gs>
                  <a:gs pos="74000">
                    <a:srgbClr val="55579D">
                      <a:alpha val="50000"/>
                    </a:srgbClr>
                  </a:gs>
                  <a:gs pos="100000">
                    <a:srgbClr val="7492CA">
                      <a:alpha val="50000"/>
                    </a:srgbClr>
                  </a:gs>
                </a:gsLst>
                <a:lin ang="5400000" scaled="1"/>
              </a:gradFill>
            </a:ln>
            <a:effectLst>
              <a:glow rad="63500">
                <a:srgbClr val="7492C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65963" y="2490120"/>
              <a:ext cx="4127500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목적지 검색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3998902-5E35-425E-B347-4E1D3A8D3F0C}"/>
              </a:ext>
            </a:extLst>
          </p:cNvPr>
          <p:cNvGrpSpPr/>
          <p:nvPr/>
        </p:nvGrpSpPr>
        <p:grpSpPr>
          <a:xfrm>
            <a:off x="1198037" y="2768307"/>
            <a:ext cx="4155257" cy="428379"/>
            <a:chOff x="1265963" y="2438659"/>
            <a:chExt cx="4155257" cy="49717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CB1E164-42DB-4B60-93AC-959799F7DA09}"/>
                </a:ext>
              </a:extLst>
            </p:cNvPr>
            <p:cNvSpPr/>
            <p:nvPr/>
          </p:nvSpPr>
          <p:spPr>
            <a:xfrm>
              <a:off x="1293721" y="2438659"/>
              <a:ext cx="4127499" cy="49717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12700">
              <a:gradFill>
                <a:gsLst>
                  <a:gs pos="0">
                    <a:srgbClr val="152C47">
                      <a:alpha val="50000"/>
                    </a:srgbClr>
                  </a:gs>
                  <a:gs pos="41000">
                    <a:srgbClr val="2E4980">
                      <a:alpha val="50000"/>
                    </a:srgbClr>
                  </a:gs>
                  <a:gs pos="74000">
                    <a:srgbClr val="55579D">
                      <a:alpha val="50000"/>
                    </a:srgbClr>
                  </a:gs>
                  <a:gs pos="100000">
                    <a:srgbClr val="7492CA">
                      <a:alpha val="50000"/>
                    </a:srgbClr>
                  </a:gs>
                </a:gsLst>
                <a:lin ang="5400000" scaled="1"/>
              </a:gradFill>
            </a:ln>
            <a:effectLst>
              <a:glow rad="63500">
                <a:srgbClr val="7492C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C9B5F2-4A6E-4229-B37B-50FB5EA94975}"/>
                </a:ext>
              </a:extLst>
            </p:cNvPr>
            <p:cNvSpPr txBox="1"/>
            <p:nvPr/>
          </p:nvSpPr>
          <p:spPr>
            <a:xfrm>
              <a:off x="1265963" y="2490120"/>
              <a:ext cx="4127500" cy="42864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경로 검색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9106D5-3643-4760-9A0B-B4AF368BF1AB}"/>
              </a:ext>
            </a:extLst>
          </p:cNvPr>
          <p:cNvGrpSpPr/>
          <p:nvPr/>
        </p:nvGrpSpPr>
        <p:grpSpPr>
          <a:xfrm>
            <a:off x="1203340" y="3386298"/>
            <a:ext cx="4155257" cy="428379"/>
            <a:chOff x="1265963" y="2438659"/>
            <a:chExt cx="4155257" cy="49717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F513426-68D8-4B7E-8585-493C110E7236}"/>
                </a:ext>
              </a:extLst>
            </p:cNvPr>
            <p:cNvSpPr/>
            <p:nvPr/>
          </p:nvSpPr>
          <p:spPr>
            <a:xfrm>
              <a:off x="1293721" y="2438659"/>
              <a:ext cx="4127499" cy="49717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12700">
              <a:gradFill>
                <a:gsLst>
                  <a:gs pos="0">
                    <a:srgbClr val="152C47">
                      <a:alpha val="50000"/>
                    </a:srgbClr>
                  </a:gs>
                  <a:gs pos="41000">
                    <a:srgbClr val="2E4980">
                      <a:alpha val="50000"/>
                    </a:srgbClr>
                  </a:gs>
                  <a:gs pos="74000">
                    <a:srgbClr val="55579D">
                      <a:alpha val="50000"/>
                    </a:srgbClr>
                  </a:gs>
                  <a:gs pos="100000">
                    <a:srgbClr val="7492CA">
                      <a:alpha val="50000"/>
                    </a:srgbClr>
                  </a:gs>
                </a:gsLst>
                <a:lin ang="5400000" scaled="1"/>
              </a:gradFill>
            </a:ln>
            <a:effectLst>
              <a:glow rad="63500">
                <a:srgbClr val="7492C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1CFA73-0338-4BC6-97F4-1F7353582CC7}"/>
                </a:ext>
              </a:extLst>
            </p:cNvPr>
            <p:cNvSpPr txBox="1"/>
            <p:nvPr/>
          </p:nvSpPr>
          <p:spPr>
            <a:xfrm>
              <a:off x="1265963" y="2490120"/>
              <a:ext cx="4127500" cy="42864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경로 표현 및 안내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013B268-39D4-4DA6-A9C9-1C5F1E200AE7}"/>
              </a:ext>
            </a:extLst>
          </p:cNvPr>
          <p:cNvGrpSpPr/>
          <p:nvPr/>
        </p:nvGrpSpPr>
        <p:grpSpPr>
          <a:xfrm>
            <a:off x="1198291" y="4010487"/>
            <a:ext cx="4155257" cy="428379"/>
            <a:chOff x="1265963" y="2438659"/>
            <a:chExt cx="4155257" cy="49717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924FA68-1536-4732-9660-065C30157E6A}"/>
                </a:ext>
              </a:extLst>
            </p:cNvPr>
            <p:cNvSpPr/>
            <p:nvPr/>
          </p:nvSpPr>
          <p:spPr>
            <a:xfrm>
              <a:off x="1293721" y="2438659"/>
              <a:ext cx="4127499" cy="49717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12700">
              <a:gradFill>
                <a:gsLst>
                  <a:gs pos="0">
                    <a:srgbClr val="152C47">
                      <a:alpha val="50000"/>
                    </a:srgbClr>
                  </a:gs>
                  <a:gs pos="41000">
                    <a:srgbClr val="2E4980">
                      <a:alpha val="50000"/>
                    </a:srgbClr>
                  </a:gs>
                  <a:gs pos="74000">
                    <a:srgbClr val="55579D">
                      <a:alpha val="50000"/>
                    </a:srgbClr>
                  </a:gs>
                  <a:gs pos="100000">
                    <a:srgbClr val="7492CA">
                      <a:alpha val="50000"/>
                    </a:srgbClr>
                  </a:gs>
                </a:gsLst>
                <a:lin ang="5400000" scaled="1"/>
              </a:gradFill>
            </a:ln>
            <a:effectLst>
              <a:glow rad="63500">
                <a:srgbClr val="7492C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271815-58BA-4F79-BAB0-DF821BD0322B}"/>
                </a:ext>
              </a:extLst>
            </p:cNvPr>
            <p:cNvSpPr txBox="1"/>
            <p:nvPr/>
          </p:nvSpPr>
          <p:spPr>
            <a:xfrm>
              <a:off x="1265963" y="2490120"/>
              <a:ext cx="4127500" cy="42864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현재위치</a:t>
              </a:r>
              <a:r>
                <a:rPr lang="en-US" altLang="ko-KR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도착시간 공유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E3BBA05-6B87-481A-8E20-BC635C90E1B9}"/>
              </a:ext>
            </a:extLst>
          </p:cNvPr>
          <p:cNvGrpSpPr/>
          <p:nvPr/>
        </p:nvGrpSpPr>
        <p:grpSpPr>
          <a:xfrm>
            <a:off x="1203340" y="5334090"/>
            <a:ext cx="4155257" cy="428379"/>
            <a:chOff x="1265963" y="2438659"/>
            <a:chExt cx="4155257" cy="49717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E70CA35-74C6-453B-8B9A-7D2D85CFCAC5}"/>
                </a:ext>
              </a:extLst>
            </p:cNvPr>
            <p:cNvSpPr/>
            <p:nvPr/>
          </p:nvSpPr>
          <p:spPr>
            <a:xfrm>
              <a:off x="1293721" y="2438659"/>
              <a:ext cx="4127499" cy="49717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12700">
              <a:gradFill>
                <a:gsLst>
                  <a:gs pos="0">
                    <a:srgbClr val="152C47">
                      <a:alpha val="50000"/>
                    </a:srgbClr>
                  </a:gs>
                  <a:gs pos="41000">
                    <a:srgbClr val="2E4980">
                      <a:alpha val="50000"/>
                    </a:srgbClr>
                  </a:gs>
                  <a:gs pos="74000">
                    <a:srgbClr val="55579D">
                      <a:alpha val="50000"/>
                    </a:srgbClr>
                  </a:gs>
                  <a:gs pos="100000">
                    <a:srgbClr val="7492CA">
                      <a:alpha val="50000"/>
                    </a:srgbClr>
                  </a:gs>
                </a:gsLst>
                <a:lin ang="5400000" scaled="1"/>
              </a:gradFill>
            </a:ln>
            <a:effectLst>
              <a:glow rad="63500">
                <a:srgbClr val="7492C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174C45-8DFB-450F-A722-F7BD758863D5}"/>
                </a:ext>
              </a:extLst>
            </p:cNvPr>
            <p:cNvSpPr txBox="1"/>
            <p:nvPr/>
          </p:nvSpPr>
          <p:spPr>
            <a:xfrm>
              <a:off x="1265963" y="2490120"/>
              <a:ext cx="4127500" cy="42864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실시간 아이 위치 확인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DB05B35-4858-4C86-AD98-5D4FD059788B}"/>
              </a:ext>
            </a:extLst>
          </p:cNvPr>
          <p:cNvGrpSpPr/>
          <p:nvPr/>
        </p:nvGrpSpPr>
        <p:grpSpPr>
          <a:xfrm>
            <a:off x="1221158" y="5994148"/>
            <a:ext cx="4155257" cy="428379"/>
            <a:chOff x="1265963" y="2438659"/>
            <a:chExt cx="4155257" cy="49717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C2617B-6B9C-4B2C-8AA6-E09C7578EE8C}"/>
                </a:ext>
              </a:extLst>
            </p:cNvPr>
            <p:cNvSpPr/>
            <p:nvPr/>
          </p:nvSpPr>
          <p:spPr>
            <a:xfrm>
              <a:off x="1293721" y="2438659"/>
              <a:ext cx="4127499" cy="49717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12700">
              <a:gradFill>
                <a:gsLst>
                  <a:gs pos="0">
                    <a:srgbClr val="152C47">
                      <a:alpha val="50000"/>
                    </a:srgbClr>
                  </a:gs>
                  <a:gs pos="41000">
                    <a:srgbClr val="2E4980">
                      <a:alpha val="50000"/>
                    </a:srgbClr>
                  </a:gs>
                  <a:gs pos="74000">
                    <a:srgbClr val="55579D">
                      <a:alpha val="50000"/>
                    </a:srgbClr>
                  </a:gs>
                  <a:gs pos="100000">
                    <a:srgbClr val="7492CA">
                      <a:alpha val="50000"/>
                    </a:srgbClr>
                  </a:gs>
                </a:gsLst>
                <a:lin ang="5400000" scaled="1"/>
              </a:gradFill>
            </a:ln>
            <a:effectLst>
              <a:glow rad="63500">
                <a:srgbClr val="7492C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AA3E67F-47D1-46E2-A962-69A1373BED74}"/>
                </a:ext>
              </a:extLst>
            </p:cNvPr>
            <p:cNvSpPr txBox="1"/>
            <p:nvPr/>
          </p:nvSpPr>
          <p:spPr>
            <a:xfrm>
              <a:off x="1265963" y="2490120"/>
              <a:ext cx="4127500" cy="42864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 도착시간 확인</a:t>
              </a:r>
            </a:p>
          </p:txBody>
        </p:sp>
      </p:grpSp>
      <p:cxnSp>
        <p:nvCxnSpPr>
          <p:cNvPr id="60" name="직선 연결선 59"/>
          <p:cNvCxnSpPr>
            <a:cxnSpLocks/>
          </p:cNvCxnSpPr>
          <p:nvPr/>
        </p:nvCxnSpPr>
        <p:spPr>
          <a:xfrm>
            <a:off x="5416808" y="2352652"/>
            <a:ext cx="998326" cy="0"/>
          </a:xfrm>
          <a:prstGeom prst="line">
            <a:avLst/>
          </a:prstGeom>
          <a:noFill/>
          <a:ln w="63500" cap="rnd">
            <a:solidFill>
              <a:srgbClr val="7492CA"/>
            </a:solidFill>
            <a:head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13C3CA3-FB02-42FC-AECA-1F2FDFC4925F}"/>
              </a:ext>
            </a:extLst>
          </p:cNvPr>
          <p:cNvCxnSpPr/>
          <p:nvPr/>
        </p:nvCxnSpPr>
        <p:spPr>
          <a:xfrm>
            <a:off x="5434626" y="3011948"/>
            <a:ext cx="963008" cy="0"/>
          </a:xfrm>
          <a:prstGeom prst="line">
            <a:avLst/>
          </a:prstGeom>
          <a:noFill/>
          <a:ln w="63500" cap="rnd">
            <a:solidFill>
              <a:srgbClr val="7492CA"/>
            </a:solidFill>
            <a:head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0DFCC80A-A5C8-4A92-B216-802CB213AAA3}"/>
              </a:ext>
            </a:extLst>
          </p:cNvPr>
          <p:cNvCxnSpPr>
            <a:cxnSpLocks/>
          </p:cNvCxnSpPr>
          <p:nvPr/>
        </p:nvCxnSpPr>
        <p:spPr>
          <a:xfrm>
            <a:off x="6397634" y="2352652"/>
            <a:ext cx="0" cy="659296"/>
          </a:xfrm>
          <a:prstGeom prst="line">
            <a:avLst/>
          </a:prstGeom>
          <a:solidFill>
            <a:schemeClr val="tx1">
              <a:alpha val="20000"/>
            </a:schemeClr>
          </a:solidFill>
          <a:ln w="63500" cap="rnd">
            <a:solidFill>
              <a:schemeClr val="accent1">
                <a:lumMod val="60000"/>
                <a:lumOff val="40000"/>
                <a:alpha val="50000"/>
              </a:schemeClr>
            </a:solidFill>
            <a:miter lim="800000"/>
            <a:headEnd type="none"/>
          </a:ln>
          <a:effectLst>
            <a:glow rad="63500">
              <a:srgbClr val="7492C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72227E1-7A49-4EDC-AC2F-F2973345A106}"/>
              </a:ext>
            </a:extLst>
          </p:cNvPr>
          <p:cNvCxnSpPr/>
          <p:nvPr/>
        </p:nvCxnSpPr>
        <p:spPr>
          <a:xfrm>
            <a:off x="5434308" y="5563858"/>
            <a:ext cx="963008" cy="0"/>
          </a:xfrm>
          <a:prstGeom prst="line">
            <a:avLst/>
          </a:prstGeom>
          <a:noFill/>
          <a:ln w="63500" cap="rnd">
            <a:solidFill>
              <a:srgbClr val="7492CA"/>
            </a:solidFill>
            <a:head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712EBE3-DD54-4677-933B-5BCD4665C035}"/>
              </a:ext>
            </a:extLst>
          </p:cNvPr>
          <p:cNvCxnSpPr/>
          <p:nvPr/>
        </p:nvCxnSpPr>
        <p:spPr>
          <a:xfrm>
            <a:off x="5452126" y="6223154"/>
            <a:ext cx="963008" cy="0"/>
          </a:xfrm>
          <a:prstGeom prst="line">
            <a:avLst/>
          </a:prstGeom>
          <a:noFill/>
          <a:ln w="63500" cap="rnd">
            <a:solidFill>
              <a:srgbClr val="7492CA"/>
            </a:solidFill>
            <a:head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7F286EC-91BC-4E1D-809E-3E21082C85F3}"/>
              </a:ext>
            </a:extLst>
          </p:cNvPr>
          <p:cNvCxnSpPr>
            <a:cxnSpLocks/>
          </p:cNvCxnSpPr>
          <p:nvPr/>
        </p:nvCxnSpPr>
        <p:spPr>
          <a:xfrm>
            <a:off x="6415134" y="5563858"/>
            <a:ext cx="0" cy="659296"/>
          </a:xfrm>
          <a:prstGeom prst="line">
            <a:avLst/>
          </a:prstGeom>
          <a:solidFill>
            <a:schemeClr val="tx1">
              <a:alpha val="20000"/>
            </a:schemeClr>
          </a:solidFill>
          <a:ln w="63500" cap="rnd">
            <a:solidFill>
              <a:schemeClr val="accent1">
                <a:lumMod val="60000"/>
                <a:lumOff val="40000"/>
                <a:alpha val="50000"/>
              </a:schemeClr>
            </a:solidFill>
            <a:miter lim="800000"/>
            <a:headEnd type="none"/>
          </a:ln>
          <a:effectLst>
            <a:glow rad="63500">
              <a:srgbClr val="7492C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E8B30D9-D82D-48B6-9E74-B36C74A6F021}"/>
              </a:ext>
            </a:extLst>
          </p:cNvPr>
          <p:cNvCxnSpPr>
            <a:cxnSpLocks/>
          </p:cNvCxnSpPr>
          <p:nvPr/>
        </p:nvCxnSpPr>
        <p:spPr>
          <a:xfrm>
            <a:off x="6415134" y="2682300"/>
            <a:ext cx="1706514" cy="0"/>
          </a:xfrm>
          <a:prstGeom prst="line">
            <a:avLst/>
          </a:prstGeom>
          <a:noFill/>
          <a:ln w="63500">
            <a:solidFill>
              <a:srgbClr val="7492CA"/>
            </a:solidFill>
            <a:tailEnd type="stealt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42EC918-54D3-4743-B9BA-B16C19B85E73}"/>
              </a:ext>
            </a:extLst>
          </p:cNvPr>
          <p:cNvCxnSpPr>
            <a:cxnSpLocks/>
          </p:cNvCxnSpPr>
          <p:nvPr/>
        </p:nvCxnSpPr>
        <p:spPr>
          <a:xfrm>
            <a:off x="6415134" y="5891739"/>
            <a:ext cx="899625" cy="0"/>
          </a:xfrm>
          <a:prstGeom prst="line">
            <a:avLst/>
          </a:prstGeom>
          <a:noFill/>
          <a:ln w="63500" cap="rnd">
            <a:solidFill>
              <a:srgbClr val="7492CA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1096590-6253-4810-A3DC-EFAE48B13AF3}"/>
              </a:ext>
            </a:extLst>
          </p:cNvPr>
          <p:cNvCxnSpPr>
            <a:cxnSpLocks/>
          </p:cNvCxnSpPr>
          <p:nvPr/>
        </p:nvCxnSpPr>
        <p:spPr>
          <a:xfrm>
            <a:off x="7338533" y="4224081"/>
            <a:ext cx="0" cy="659296"/>
          </a:xfrm>
          <a:prstGeom prst="line">
            <a:avLst/>
          </a:prstGeom>
          <a:solidFill>
            <a:schemeClr val="tx1">
              <a:alpha val="20000"/>
            </a:schemeClr>
          </a:solidFill>
          <a:ln w="63500" cap="rnd">
            <a:solidFill>
              <a:schemeClr val="accent1">
                <a:lumMod val="60000"/>
                <a:lumOff val="40000"/>
                <a:alpha val="50000"/>
              </a:schemeClr>
            </a:solidFill>
            <a:miter lim="800000"/>
            <a:headEnd type="none"/>
          </a:ln>
          <a:effectLst>
            <a:glow rad="63500">
              <a:srgbClr val="7492C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1478255-ABD1-43B3-A7E9-D478A6599087}"/>
              </a:ext>
            </a:extLst>
          </p:cNvPr>
          <p:cNvCxnSpPr>
            <a:cxnSpLocks/>
          </p:cNvCxnSpPr>
          <p:nvPr/>
        </p:nvCxnSpPr>
        <p:spPr>
          <a:xfrm>
            <a:off x="7338680" y="5255964"/>
            <a:ext cx="0" cy="659296"/>
          </a:xfrm>
          <a:prstGeom prst="line">
            <a:avLst/>
          </a:prstGeom>
          <a:solidFill>
            <a:schemeClr val="tx1">
              <a:alpha val="20000"/>
            </a:schemeClr>
          </a:solidFill>
          <a:ln w="63500" cap="rnd">
            <a:solidFill>
              <a:schemeClr val="accent1">
                <a:lumMod val="60000"/>
                <a:lumOff val="40000"/>
                <a:alpha val="50000"/>
              </a:schemeClr>
            </a:solidFill>
            <a:miter lim="800000"/>
            <a:headEnd type="none"/>
          </a:ln>
          <a:effectLst>
            <a:glow rad="63500">
              <a:srgbClr val="7492C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ECA9223-2811-4ECD-BFBC-3EEDDA67967E}"/>
              </a:ext>
            </a:extLst>
          </p:cNvPr>
          <p:cNvCxnSpPr>
            <a:cxnSpLocks/>
          </p:cNvCxnSpPr>
          <p:nvPr/>
        </p:nvCxnSpPr>
        <p:spPr>
          <a:xfrm>
            <a:off x="7328604" y="4857736"/>
            <a:ext cx="793044" cy="0"/>
          </a:xfrm>
          <a:prstGeom prst="line">
            <a:avLst/>
          </a:prstGeom>
          <a:noFill/>
          <a:ln w="63500">
            <a:solidFill>
              <a:srgbClr val="7492CA"/>
            </a:solidFill>
            <a:tailEnd type="stealt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1CEB922A-931A-462A-B504-12E010B26AAE}"/>
              </a:ext>
            </a:extLst>
          </p:cNvPr>
          <p:cNvCxnSpPr>
            <a:cxnSpLocks/>
          </p:cNvCxnSpPr>
          <p:nvPr/>
        </p:nvCxnSpPr>
        <p:spPr>
          <a:xfrm>
            <a:off x="7314759" y="5255964"/>
            <a:ext cx="806889" cy="0"/>
          </a:xfrm>
          <a:prstGeom prst="line">
            <a:avLst/>
          </a:prstGeom>
          <a:noFill/>
          <a:ln w="63500" cap="rnd">
            <a:solidFill>
              <a:srgbClr val="7492CA"/>
            </a:solidFill>
            <a:tailEnd type="stealt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11BFC9-9719-4557-98AB-F3FE00D3649D}"/>
              </a:ext>
            </a:extLst>
          </p:cNvPr>
          <p:cNvGrpSpPr/>
          <p:nvPr/>
        </p:nvGrpSpPr>
        <p:grpSpPr>
          <a:xfrm>
            <a:off x="8249478" y="2287767"/>
            <a:ext cx="3051313" cy="868729"/>
            <a:chOff x="8249478" y="2287767"/>
            <a:chExt cx="3051313" cy="868729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D9B7DA3-2E10-4302-9DAC-003C145263DC}"/>
                </a:ext>
              </a:extLst>
            </p:cNvPr>
            <p:cNvSpPr/>
            <p:nvPr/>
          </p:nvSpPr>
          <p:spPr>
            <a:xfrm>
              <a:off x="8249478" y="2287767"/>
              <a:ext cx="3051313" cy="86872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12700">
              <a:gradFill>
                <a:gsLst>
                  <a:gs pos="0">
                    <a:srgbClr val="152C47">
                      <a:alpha val="50000"/>
                    </a:srgbClr>
                  </a:gs>
                  <a:gs pos="41000">
                    <a:srgbClr val="2E4980">
                      <a:alpha val="50000"/>
                    </a:srgbClr>
                  </a:gs>
                  <a:gs pos="74000">
                    <a:srgbClr val="55579D">
                      <a:alpha val="50000"/>
                    </a:srgbClr>
                  </a:gs>
                  <a:gs pos="100000">
                    <a:srgbClr val="7492CA">
                      <a:alpha val="50000"/>
                    </a:srgbClr>
                  </a:gs>
                </a:gsLst>
                <a:lin ang="5400000" scaled="1"/>
              </a:gradFill>
            </a:ln>
            <a:effectLst>
              <a:glow rad="63500">
                <a:srgbClr val="7492C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F9756E3-83ED-4C95-99D1-E3023604388D}"/>
                </a:ext>
              </a:extLst>
            </p:cNvPr>
            <p:cNvSpPr txBox="1"/>
            <p:nvPr/>
          </p:nvSpPr>
          <p:spPr>
            <a:xfrm>
              <a:off x="8470631" y="2516138"/>
              <a:ext cx="2596549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Tmap</a:t>
              </a:r>
              <a:r>
                <a:rPr lang="ko-KR" altLang="en-US" sz="2000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서버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18CF95C-A455-4859-9631-0E1448F0A839}"/>
              </a:ext>
            </a:extLst>
          </p:cNvPr>
          <p:cNvGrpSpPr/>
          <p:nvPr/>
        </p:nvGrpSpPr>
        <p:grpSpPr>
          <a:xfrm>
            <a:off x="8243248" y="4599277"/>
            <a:ext cx="3051313" cy="868729"/>
            <a:chOff x="8249478" y="2287767"/>
            <a:chExt cx="3051313" cy="868729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679117E-A69D-4E34-9C2C-3C6962DC0CD4}"/>
                </a:ext>
              </a:extLst>
            </p:cNvPr>
            <p:cNvSpPr/>
            <p:nvPr/>
          </p:nvSpPr>
          <p:spPr>
            <a:xfrm>
              <a:off x="8249478" y="2287767"/>
              <a:ext cx="3051313" cy="86872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12700">
              <a:gradFill>
                <a:gsLst>
                  <a:gs pos="0">
                    <a:srgbClr val="152C47">
                      <a:alpha val="50000"/>
                    </a:srgbClr>
                  </a:gs>
                  <a:gs pos="41000">
                    <a:srgbClr val="2E4980">
                      <a:alpha val="50000"/>
                    </a:srgbClr>
                  </a:gs>
                  <a:gs pos="74000">
                    <a:srgbClr val="55579D">
                      <a:alpha val="50000"/>
                    </a:srgbClr>
                  </a:gs>
                  <a:gs pos="100000">
                    <a:srgbClr val="7492CA">
                      <a:alpha val="50000"/>
                    </a:srgbClr>
                  </a:gs>
                </a:gsLst>
                <a:lin ang="5400000" scaled="1"/>
              </a:gradFill>
            </a:ln>
            <a:effectLst>
              <a:glow rad="63500">
                <a:srgbClr val="7492C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D96F0E1-1E86-4D98-BDD1-9EB556A3DBD3}"/>
                </a:ext>
              </a:extLst>
            </p:cNvPr>
            <p:cNvSpPr txBox="1"/>
            <p:nvPr/>
          </p:nvSpPr>
          <p:spPr>
            <a:xfrm>
              <a:off x="8470631" y="2516138"/>
              <a:ext cx="2596549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</a:t>
              </a:r>
              <a:r>
                <a:rPr lang="ko-KR" altLang="en-US" sz="2000" spc="-15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서버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2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829051" y="263953"/>
            <a:ext cx="4533900" cy="1287684"/>
            <a:chOff x="3829050" y="263952"/>
            <a:chExt cx="4533900" cy="1287683"/>
          </a:xfrm>
        </p:grpSpPr>
        <p:sp>
          <p:nvSpPr>
            <p:cNvPr id="19" name="TextBox 18"/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보완해야 할 점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 dirty="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06</a:t>
              </a:r>
              <a:endParaRPr lang="ko-KR" altLang="en-US" sz="2401" spc="-150" dirty="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435101" y="3416046"/>
            <a:ext cx="9321800" cy="23195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66901" y="4021821"/>
            <a:ext cx="8458200" cy="110799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GPS</a:t>
            </a:r>
            <a:r>
              <a:rPr lang="ko-KR" altLang="en-US" sz="24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오차로 인한 거리와 방향 정확도</a:t>
            </a:r>
            <a:endParaRPr lang="en-US" altLang="ko-KR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4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 안내 </a:t>
            </a:r>
            <a:endParaRPr lang="en-US" altLang="ko-KR" sz="24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79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902229" y="4348475"/>
            <a:ext cx="8851900" cy="196373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64B2A6-5F24-4FFA-869F-482A52530E4B}"/>
              </a:ext>
            </a:extLst>
          </p:cNvPr>
          <p:cNvGrpSpPr/>
          <p:nvPr/>
        </p:nvGrpSpPr>
        <p:grpSpPr>
          <a:xfrm>
            <a:off x="4258572" y="1729136"/>
            <a:ext cx="3674857" cy="2370840"/>
            <a:chOff x="3212960" y="1912925"/>
            <a:chExt cx="5766082" cy="3190352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136EEA6-E5C8-4562-A752-CCD728224053}"/>
                </a:ext>
              </a:extLst>
            </p:cNvPr>
            <p:cNvCxnSpPr/>
            <p:nvPr/>
          </p:nvCxnSpPr>
          <p:spPr>
            <a:xfrm>
              <a:off x="3358039" y="2326787"/>
              <a:ext cx="5475923" cy="0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F366345-7EA1-4FAB-9A4E-E851AFC76769}"/>
                </a:ext>
              </a:extLst>
            </p:cNvPr>
            <p:cNvCxnSpPr/>
            <p:nvPr/>
          </p:nvCxnSpPr>
          <p:spPr>
            <a:xfrm>
              <a:off x="3358039" y="3424061"/>
              <a:ext cx="5475923" cy="0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C20AEBE-C0B3-4043-A2F9-BC7D17436A4C}"/>
                </a:ext>
              </a:extLst>
            </p:cNvPr>
            <p:cNvCxnSpPr/>
            <p:nvPr/>
          </p:nvCxnSpPr>
          <p:spPr>
            <a:xfrm>
              <a:off x="3358039" y="4521335"/>
              <a:ext cx="5475923" cy="0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8C4634A-41A3-4EBC-99C6-46121C786758}"/>
                </a:ext>
              </a:extLst>
            </p:cNvPr>
            <p:cNvCxnSpPr/>
            <p:nvPr/>
          </p:nvCxnSpPr>
          <p:spPr>
            <a:xfrm>
              <a:off x="3358039" y="3972698"/>
              <a:ext cx="5475923" cy="0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26F6DA5-A7D8-41A2-B5EF-05E30388AF36}"/>
                </a:ext>
              </a:extLst>
            </p:cNvPr>
            <p:cNvCxnSpPr/>
            <p:nvPr/>
          </p:nvCxnSpPr>
          <p:spPr>
            <a:xfrm>
              <a:off x="3358039" y="2875424"/>
              <a:ext cx="5475923" cy="0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F313EAD-5994-4517-AFF1-CFE3B524BB0E}"/>
                </a:ext>
              </a:extLst>
            </p:cNvPr>
            <p:cNvCxnSpPr/>
            <p:nvPr/>
          </p:nvCxnSpPr>
          <p:spPr>
            <a:xfrm>
              <a:off x="3695700" y="1912925"/>
              <a:ext cx="0" cy="2732723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64C88B5-598A-465E-B230-67350DCA18EC}"/>
                </a:ext>
              </a:extLst>
            </p:cNvPr>
            <p:cNvCxnSpPr/>
            <p:nvPr/>
          </p:nvCxnSpPr>
          <p:spPr>
            <a:xfrm>
              <a:off x="4892674" y="1912925"/>
              <a:ext cx="0" cy="2732723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0988422-D899-4BDC-A833-7499A7968664}"/>
                </a:ext>
              </a:extLst>
            </p:cNvPr>
            <p:cNvCxnSpPr/>
            <p:nvPr/>
          </p:nvCxnSpPr>
          <p:spPr>
            <a:xfrm>
              <a:off x="6089648" y="1912925"/>
              <a:ext cx="0" cy="2732723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2362F4-075A-4FFD-9632-20E882273567}"/>
                </a:ext>
              </a:extLst>
            </p:cNvPr>
            <p:cNvCxnSpPr/>
            <p:nvPr/>
          </p:nvCxnSpPr>
          <p:spPr>
            <a:xfrm>
              <a:off x="7286624" y="1912925"/>
              <a:ext cx="0" cy="2732723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E0C2B20-E82B-4F20-B01E-F987E036910E}"/>
                </a:ext>
              </a:extLst>
            </p:cNvPr>
            <p:cNvCxnSpPr/>
            <p:nvPr/>
          </p:nvCxnSpPr>
          <p:spPr>
            <a:xfrm>
              <a:off x="8483599" y="1912925"/>
              <a:ext cx="0" cy="2732723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68B6884-E07A-48F7-9380-FD07E8198ED5}"/>
                </a:ext>
              </a:extLst>
            </p:cNvPr>
            <p:cNvCxnSpPr/>
            <p:nvPr/>
          </p:nvCxnSpPr>
          <p:spPr>
            <a:xfrm>
              <a:off x="4294187" y="1912925"/>
              <a:ext cx="0" cy="2732723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C1A2FCB-191E-4029-B6FE-28098E7B1FC8}"/>
                </a:ext>
              </a:extLst>
            </p:cNvPr>
            <p:cNvCxnSpPr/>
            <p:nvPr/>
          </p:nvCxnSpPr>
          <p:spPr>
            <a:xfrm>
              <a:off x="5491160" y="1912925"/>
              <a:ext cx="0" cy="2732723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C9CE9D3-C960-4867-928D-5E2E320D4BD0}"/>
                </a:ext>
              </a:extLst>
            </p:cNvPr>
            <p:cNvCxnSpPr/>
            <p:nvPr/>
          </p:nvCxnSpPr>
          <p:spPr>
            <a:xfrm>
              <a:off x="6688136" y="1912925"/>
              <a:ext cx="0" cy="2732723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B70BB77-710D-40F0-BD81-78E45B6B05BB}"/>
                </a:ext>
              </a:extLst>
            </p:cNvPr>
            <p:cNvCxnSpPr/>
            <p:nvPr/>
          </p:nvCxnSpPr>
          <p:spPr>
            <a:xfrm>
              <a:off x="7885111" y="1912925"/>
              <a:ext cx="0" cy="2732723"/>
            </a:xfrm>
            <a:prstGeom prst="line">
              <a:avLst/>
            </a:prstGeom>
            <a:ln w="44450" cap="rnd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3055B98-DA49-4DD2-9CF7-2BD38E6FC378}"/>
                </a:ext>
              </a:extLst>
            </p:cNvPr>
            <p:cNvSpPr txBox="1"/>
            <p:nvPr/>
          </p:nvSpPr>
          <p:spPr>
            <a:xfrm>
              <a:off x="3212960" y="4764723"/>
              <a:ext cx="1066801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50">
                  <a:solidFill>
                    <a:prstClr val="white"/>
                  </a:solidFill>
                  <a:effectLst>
                    <a:glow rad="101600">
                      <a:srgbClr val="A5A5A5">
                        <a:satMod val="175000"/>
                        <a:alpha val="40000"/>
                      </a:srgb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2013</a:t>
              </a:r>
              <a:endParaRPr lang="ko-KR" altLang="en-US" sz="1600" spc="-150">
                <a:solidFill>
                  <a:prstClr val="white"/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3D07B0-75D9-41FA-A5E4-6C9DE0757C6E}"/>
                </a:ext>
              </a:extLst>
            </p:cNvPr>
            <p:cNvSpPr txBox="1"/>
            <p:nvPr/>
          </p:nvSpPr>
          <p:spPr>
            <a:xfrm>
              <a:off x="4387779" y="4764723"/>
              <a:ext cx="1066801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50">
                  <a:solidFill>
                    <a:prstClr val="white"/>
                  </a:solidFill>
                  <a:effectLst>
                    <a:glow rad="101600">
                      <a:srgbClr val="A5A5A5">
                        <a:satMod val="175000"/>
                        <a:alpha val="40000"/>
                      </a:srgb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2014</a:t>
              </a:r>
              <a:endParaRPr lang="ko-KR" altLang="en-US" sz="1600" spc="-150">
                <a:solidFill>
                  <a:prstClr val="white"/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75DA2C-9796-49F1-B934-B5B8C7BC348F}"/>
                </a:ext>
              </a:extLst>
            </p:cNvPr>
            <p:cNvSpPr txBox="1"/>
            <p:nvPr/>
          </p:nvSpPr>
          <p:spPr>
            <a:xfrm>
              <a:off x="5562600" y="4764723"/>
              <a:ext cx="1066801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50">
                  <a:solidFill>
                    <a:prstClr val="white"/>
                  </a:solidFill>
                  <a:effectLst>
                    <a:glow rad="101600">
                      <a:srgbClr val="A5A5A5">
                        <a:satMod val="175000"/>
                        <a:alpha val="40000"/>
                      </a:srgb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2015</a:t>
              </a:r>
              <a:endParaRPr lang="ko-KR" altLang="en-US" sz="1600" spc="-150">
                <a:solidFill>
                  <a:prstClr val="white"/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B7B938-4A91-40D2-870C-3DAA9A187768}"/>
                </a:ext>
              </a:extLst>
            </p:cNvPr>
            <p:cNvSpPr txBox="1"/>
            <p:nvPr/>
          </p:nvSpPr>
          <p:spPr>
            <a:xfrm>
              <a:off x="6737420" y="4764723"/>
              <a:ext cx="1066801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50">
                  <a:solidFill>
                    <a:prstClr val="white"/>
                  </a:solidFill>
                  <a:effectLst>
                    <a:glow rad="101600">
                      <a:srgbClr val="A5A5A5">
                        <a:satMod val="175000"/>
                        <a:alpha val="40000"/>
                      </a:srgb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2016</a:t>
              </a:r>
              <a:endParaRPr lang="ko-KR" altLang="en-US" sz="1600" spc="-150">
                <a:solidFill>
                  <a:prstClr val="white"/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9B6DE2-2B8D-478F-8688-4E2D27551D61}"/>
                </a:ext>
              </a:extLst>
            </p:cNvPr>
            <p:cNvSpPr txBox="1"/>
            <p:nvPr/>
          </p:nvSpPr>
          <p:spPr>
            <a:xfrm>
              <a:off x="7912241" y="4764723"/>
              <a:ext cx="1066801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50" dirty="0">
                  <a:solidFill>
                    <a:prstClr val="white"/>
                  </a:solidFill>
                  <a:effectLst>
                    <a:glow rad="101600">
                      <a:srgbClr val="A5A5A5">
                        <a:satMod val="175000"/>
                        <a:alpha val="40000"/>
                      </a:srgb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2017</a:t>
              </a:r>
              <a:endParaRPr lang="ko-KR" altLang="en-US" sz="1600" spc="-150" dirty="0">
                <a:solidFill>
                  <a:prstClr val="white"/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A32858D-EE6F-44F5-AB1A-E5CBFA025755}"/>
                </a:ext>
              </a:extLst>
            </p:cNvPr>
            <p:cNvGrpSpPr/>
            <p:nvPr/>
          </p:nvGrpSpPr>
          <p:grpSpPr>
            <a:xfrm>
              <a:off x="3746361" y="2010707"/>
              <a:ext cx="4535818" cy="2510628"/>
              <a:chOff x="2383764" y="2242860"/>
              <a:chExt cx="5185436" cy="2870200"/>
            </a:xfr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3ABC6042-CFC1-44D4-9ACE-5C3ABADB6CF9}"/>
                  </a:ext>
                </a:extLst>
              </p:cNvPr>
              <p:cNvCxnSpPr/>
              <p:nvPr/>
            </p:nvCxnSpPr>
            <p:spPr>
              <a:xfrm flipV="1">
                <a:off x="2383764" y="3576360"/>
                <a:ext cx="1536700" cy="1536700"/>
              </a:xfrm>
              <a:prstGeom prst="line">
                <a:avLst/>
              </a:prstGeom>
              <a:ln w="76200" cap="rnd">
                <a:gradFill>
                  <a:gsLst>
                    <a:gs pos="0">
                      <a:srgbClr val="FE7A3B"/>
                    </a:gs>
                    <a:gs pos="100000">
                      <a:srgbClr val="FF8F3D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247C5CE-D739-4DB2-B183-9C9025F25C14}"/>
                  </a:ext>
                </a:extLst>
              </p:cNvPr>
              <p:cNvCxnSpPr/>
              <p:nvPr/>
            </p:nvCxnSpPr>
            <p:spPr>
              <a:xfrm flipH="1" flipV="1">
                <a:off x="3920464" y="3576360"/>
                <a:ext cx="568326" cy="568326"/>
              </a:xfrm>
              <a:prstGeom prst="line">
                <a:avLst/>
              </a:prstGeom>
              <a:ln w="76200" cap="rnd">
                <a:gradFill>
                  <a:gsLst>
                    <a:gs pos="100000">
                      <a:srgbClr val="FE8D3B"/>
                    </a:gs>
                    <a:gs pos="0">
                      <a:srgbClr val="FF933B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28A1334E-6D58-414C-93BD-F55E477CA7DF}"/>
                  </a:ext>
                </a:extLst>
              </p:cNvPr>
              <p:cNvCxnSpPr/>
              <p:nvPr/>
            </p:nvCxnSpPr>
            <p:spPr>
              <a:xfrm flipV="1">
                <a:off x="4488790" y="3147080"/>
                <a:ext cx="997606" cy="997606"/>
              </a:xfrm>
              <a:prstGeom prst="line">
                <a:avLst/>
              </a:prstGeom>
              <a:ln w="76200" cap="rnd">
                <a:gradFill>
                  <a:gsLst>
                    <a:gs pos="0">
                      <a:srgbClr val="FF933B"/>
                    </a:gs>
                    <a:gs pos="100000">
                      <a:srgbClr val="FEB93D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C5CD2D2E-F213-48B2-816B-22368D6DE6AE}"/>
                  </a:ext>
                </a:extLst>
              </p:cNvPr>
              <p:cNvGrpSpPr/>
              <p:nvPr/>
            </p:nvGrpSpPr>
            <p:grpSpPr>
              <a:xfrm>
                <a:off x="7207248" y="2242860"/>
                <a:ext cx="361952" cy="327026"/>
                <a:chOff x="4838700" y="3185180"/>
                <a:chExt cx="361952" cy="327026"/>
              </a:xfrm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48F80414-C29A-41BE-BB92-A129314D4740}"/>
                    </a:ext>
                  </a:extLst>
                </p:cNvPr>
                <p:cNvCxnSpPr/>
                <p:nvPr/>
              </p:nvCxnSpPr>
              <p:spPr>
                <a:xfrm flipV="1">
                  <a:off x="4838700" y="3185180"/>
                  <a:ext cx="327026" cy="12700"/>
                </a:xfrm>
                <a:prstGeom prst="line">
                  <a:avLst/>
                </a:prstGeom>
                <a:ln w="76200" cap="rnd">
                  <a:solidFill>
                    <a:srgbClr val="FDD63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B40D9B75-39CE-481B-8830-6002B7D1BAE0}"/>
                    </a:ext>
                  </a:extLst>
                </p:cNvPr>
                <p:cNvCxnSpPr/>
                <p:nvPr/>
              </p:nvCxnSpPr>
              <p:spPr>
                <a:xfrm rot="16200000" flipV="1">
                  <a:off x="5030789" y="3342343"/>
                  <a:ext cx="327026" cy="12700"/>
                </a:xfrm>
                <a:prstGeom prst="line">
                  <a:avLst/>
                </a:prstGeom>
                <a:ln w="76200" cap="rnd">
                  <a:solidFill>
                    <a:srgbClr val="FDD63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B7703BF0-6DE9-45D8-B051-4BCCB6C0F3B8}"/>
                  </a:ext>
                </a:extLst>
              </p:cNvPr>
              <p:cNvCxnSpPr/>
              <p:nvPr/>
            </p:nvCxnSpPr>
            <p:spPr>
              <a:xfrm flipH="1" flipV="1">
                <a:off x="5486396" y="3144560"/>
                <a:ext cx="568326" cy="568326"/>
              </a:xfrm>
              <a:prstGeom prst="line">
                <a:avLst/>
              </a:prstGeom>
              <a:ln w="76200" cap="rnd">
                <a:gradFill>
                  <a:gsLst>
                    <a:gs pos="0">
                      <a:srgbClr val="FFC03A"/>
                    </a:gs>
                    <a:gs pos="100000">
                      <a:srgbClr val="FEB93D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4A975EB-B4C3-4C2D-80C8-7B82F1D699E4}"/>
                  </a:ext>
                </a:extLst>
              </p:cNvPr>
              <p:cNvCxnSpPr/>
              <p:nvPr/>
            </p:nvCxnSpPr>
            <p:spPr>
              <a:xfrm flipV="1">
                <a:off x="6076948" y="2242860"/>
                <a:ext cx="1470026" cy="1470026"/>
              </a:xfrm>
              <a:prstGeom prst="line">
                <a:avLst/>
              </a:prstGeom>
              <a:ln w="76200" cap="rnd">
                <a:gradFill>
                  <a:gsLst>
                    <a:gs pos="0">
                      <a:srgbClr val="FFC03A"/>
                    </a:gs>
                    <a:gs pos="100000">
                      <a:srgbClr val="FDD63D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167A7BD-3CBA-4238-9C4D-BBC414996292}"/>
              </a:ext>
            </a:extLst>
          </p:cNvPr>
          <p:cNvSpPr txBox="1"/>
          <p:nvPr/>
        </p:nvSpPr>
        <p:spPr>
          <a:xfrm>
            <a:off x="2116205" y="4467825"/>
            <a:ext cx="8150087" cy="209288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</a:t>
            </a:r>
            <a:r>
              <a:rPr lang="ko-KR" altLang="en-US" sz="20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통한 편리한 도보 </a:t>
            </a:r>
            <a:r>
              <a:rPr lang="ko-KR" altLang="en-US" sz="2000" spc="-150" dirty="0" err="1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길찾기</a:t>
            </a:r>
            <a:r>
              <a:rPr lang="ko-KR" altLang="en-US" sz="20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</a:t>
            </a:r>
            <a:endParaRPr lang="en-US" altLang="ko-KR" sz="20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0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노인층으로 사용자 확대 가능</a:t>
            </a:r>
            <a:endParaRPr lang="en-US" altLang="ko-KR" sz="20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0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</a:t>
            </a:r>
            <a:r>
              <a:rPr lang="en-US" altLang="ko-KR" sz="20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</a:t>
            </a:r>
            <a:r>
              <a:rPr lang="ko-KR" altLang="en-US" sz="20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기반으로 실시간 경로 수정 가능</a:t>
            </a:r>
            <a:endParaRPr lang="en-US" altLang="ko-KR" sz="20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0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미아 방지 효과</a:t>
            </a:r>
            <a:endParaRPr lang="en-US" altLang="ko-KR" sz="11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spc="-1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35CA285-4EF9-4445-AA2F-0D580E13E336}"/>
              </a:ext>
            </a:extLst>
          </p:cNvPr>
          <p:cNvGrpSpPr/>
          <p:nvPr/>
        </p:nvGrpSpPr>
        <p:grpSpPr>
          <a:xfrm>
            <a:off x="3293211" y="224371"/>
            <a:ext cx="5796076" cy="1381213"/>
            <a:chOff x="3829050" y="263952"/>
            <a:chExt cx="4533900" cy="138121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1C39108-CD42-4CD7-9DEA-BD0D296FDCBE}"/>
                </a:ext>
              </a:extLst>
            </p:cNvPr>
            <p:cNvSpPr txBox="1"/>
            <p:nvPr/>
          </p:nvSpPr>
          <p:spPr>
            <a:xfrm>
              <a:off x="3867151" y="814168"/>
              <a:ext cx="4457700" cy="83099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9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작품의 기대효과 및 향후활용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4ABBCF-7092-4967-9E5A-CE4DF798E8DD}"/>
                </a:ext>
              </a:extLst>
            </p:cNvPr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 dirty="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07</a:t>
              </a:r>
              <a:endParaRPr lang="ko-KR" altLang="en-US" sz="2401" spc="-150" dirty="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D85D60A-8384-45A1-8220-C007D3E4921D}"/>
                </a:ext>
              </a:extLst>
            </p:cNvPr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1B758-12E9-41DC-BB25-DAD03DACE4A2}"/>
                </a:ext>
              </a:extLst>
            </p:cNvPr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01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754910" y="1706123"/>
            <a:ext cx="58366" cy="97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60875" y="1670363"/>
            <a:ext cx="3530600" cy="3822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21225" y="2076763"/>
            <a:ext cx="3009900" cy="1854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4843" y="769290"/>
            <a:ext cx="1492065" cy="17904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5094" y="4298234"/>
            <a:ext cx="1492065" cy="1790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7574" y="3930963"/>
            <a:ext cx="3003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>
                <a:ln w="25400">
                  <a:solidFill>
                    <a:prstClr val="black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대한민국독도" panose="02000000000000000000" pitchFamily="2" charset="-127"/>
                <a:ea typeface="대한민국독도" panose="02000000000000000000" pitchFamily="2" charset="-127"/>
              </a:rPr>
              <a:t>Thanks</a:t>
            </a:r>
            <a:endParaRPr lang="ko-KR" altLang="en-US" sz="8800">
              <a:ln w="25400">
                <a:solidFill>
                  <a:prstClr val="black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대한민국독도" panose="02000000000000000000" pitchFamily="2" charset="-127"/>
              <a:ea typeface="대한민국독도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99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44DD55C-F2BF-41E5-AD0F-8F4A16BCFA97}"/>
              </a:ext>
            </a:extLst>
          </p:cNvPr>
          <p:cNvGrpSpPr/>
          <p:nvPr/>
        </p:nvGrpSpPr>
        <p:grpSpPr>
          <a:xfrm>
            <a:off x="3829051" y="263953"/>
            <a:ext cx="4533900" cy="1287684"/>
            <a:chOff x="3829050" y="263952"/>
            <a:chExt cx="4533900" cy="1287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7D5BBD-FC5C-4980-9BD1-A11DFFA2E31B}"/>
                </a:ext>
              </a:extLst>
            </p:cNvPr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 동기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946D77-D4DD-49C6-9A5B-74670F285980}"/>
                </a:ext>
              </a:extLst>
            </p:cNvPr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01</a:t>
              </a:r>
              <a:endParaRPr lang="ko-KR" altLang="en-US" sz="2401" spc="-15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5A79FA1-C36A-41FA-81F3-56A4E63D85A4}"/>
                </a:ext>
              </a:extLst>
            </p:cNvPr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E6AE5C-8D5D-479F-ABA5-2DE7FD7B4CC4}"/>
                </a:ext>
              </a:extLst>
            </p:cNvPr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작품 개발 배경 및 필요성</a:t>
              </a:r>
            </a:p>
          </p:txBody>
        </p:sp>
      </p:grpSp>
      <p:pic>
        <p:nvPicPr>
          <p:cNvPr id="1030" name="Picture 6" descr="울고 있는 아이에 대한 이미지 검색결과">
            <a:extLst>
              <a:ext uri="{FF2B5EF4-FFF2-40B4-BE49-F238E27FC236}">
                <a16:creationId xmlns:a16="http://schemas.microsoft.com/office/drawing/2014/main" id="{8CDE17C6-582C-435E-BBE0-89ADC81E1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/>
          <a:stretch/>
        </p:blipFill>
        <p:spPr bwMode="auto">
          <a:xfrm>
            <a:off x="6250886" y="2425400"/>
            <a:ext cx="5067330" cy="36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스마트폰 시대에 대한 이미지 검색결과">
            <a:extLst>
              <a:ext uri="{FF2B5EF4-FFF2-40B4-BE49-F238E27FC236}">
                <a16:creationId xmlns:a16="http://schemas.microsoft.com/office/drawing/2014/main" id="{9229EE25-CD9F-4F20-90B7-303F8D16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29" y="2425400"/>
            <a:ext cx="4817404" cy="36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7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29051" y="263953"/>
            <a:ext cx="4533900" cy="1287684"/>
            <a:chOff x="3829050" y="263952"/>
            <a:chExt cx="4533900" cy="1287683"/>
          </a:xfrm>
        </p:grpSpPr>
        <p:sp>
          <p:nvSpPr>
            <p:cNvPr id="3" name="TextBox 2"/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프로그램 소개 및 기능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02</a:t>
              </a:r>
              <a:endParaRPr lang="ko-KR" altLang="en-US" sz="2401" spc="-15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기존 도보 </a:t>
              </a:r>
              <a:r>
                <a:rPr lang="ko-KR" altLang="en-US" sz="1600" spc="-150" dirty="0" err="1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길찾기</a:t>
              </a:r>
              <a:r>
                <a:rPr lang="ko-KR" altLang="en-US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서비스 </a:t>
              </a:r>
              <a:r>
                <a:rPr lang="en-US" altLang="ko-KR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ex) </a:t>
              </a:r>
              <a:r>
                <a:rPr lang="ko-KR" altLang="en-US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네이버 지도</a:t>
              </a:r>
            </a:p>
          </p:txBody>
        </p:sp>
      </p:grpSp>
      <p:pic>
        <p:nvPicPr>
          <p:cNvPr id="20" name="_x370083272" descr="EMB000058906e79">
            <a:extLst>
              <a:ext uri="{FF2B5EF4-FFF2-40B4-BE49-F238E27FC236}">
                <a16:creationId xmlns:a16="http://schemas.microsoft.com/office/drawing/2014/main" id="{5F06D22A-0C41-421B-ABAE-5C0C2498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39" y="1835296"/>
            <a:ext cx="2434353" cy="4374939"/>
          </a:xfrm>
          <a:prstGeom prst="rect">
            <a:avLst/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370087432" descr="EMB000058906e7c">
            <a:extLst>
              <a:ext uri="{FF2B5EF4-FFF2-40B4-BE49-F238E27FC236}">
                <a16:creationId xmlns:a16="http://schemas.microsoft.com/office/drawing/2014/main" id="{D4307FAD-34F1-45BF-8845-1014335EA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0" y="1835296"/>
            <a:ext cx="2397769" cy="4432669"/>
          </a:xfrm>
          <a:prstGeom prst="rect">
            <a:avLst/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E09894-9384-45D2-961D-A98C80CC3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148" y="1835296"/>
            <a:ext cx="2460903" cy="43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29051" y="263953"/>
            <a:ext cx="4533900" cy="1287684"/>
            <a:chOff x="3829050" y="263952"/>
            <a:chExt cx="4533900" cy="1287683"/>
          </a:xfrm>
        </p:grpSpPr>
        <p:sp>
          <p:nvSpPr>
            <p:cNvPr id="3" name="TextBox 2"/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프로그램 소개 및 기능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02</a:t>
              </a:r>
              <a:endParaRPr lang="ko-KR" altLang="en-US" sz="2401" spc="-15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GUADIANS OF THE</a:t>
              </a:r>
              <a:r>
                <a:rPr lang="ko-KR" altLang="en-US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KIDS </a:t>
              </a:r>
              <a:r>
                <a:rPr lang="ko-KR" altLang="en-US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특징</a:t>
              </a:r>
            </a:p>
          </p:txBody>
        </p:sp>
      </p:grpSp>
      <p:pic>
        <p:nvPicPr>
          <p:cNvPr id="8" name="그림 7" descr="책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A662430-D3D6-4A8C-AA3D-BE73A1E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73" y="1966505"/>
            <a:ext cx="2586949" cy="36856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B5FB50-1267-46FC-A151-811E9544C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8"/>
          <a:stretch/>
        </p:blipFill>
        <p:spPr>
          <a:xfrm>
            <a:off x="1607462" y="1948437"/>
            <a:ext cx="2204025" cy="3685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8F6AF0-EAB2-4E7F-8B0D-DF1CB21A54D3}"/>
              </a:ext>
            </a:extLst>
          </p:cNvPr>
          <p:cNvSpPr txBox="1"/>
          <p:nvPr/>
        </p:nvSpPr>
        <p:spPr>
          <a:xfrm>
            <a:off x="5314950" y="5844498"/>
            <a:ext cx="14580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AR(</a:t>
            </a:r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증강현실</a:t>
            </a:r>
            <a:r>
              <a:rPr lang="en-US" altLang="ko-KR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pc="-15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4B961-A2D5-43DF-9EE9-AA6E7BC4B5EC}"/>
              </a:ext>
            </a:extLst>
          </p:cNvPr>
          <p:cNvSpPr txBox="1"/>
          <p:nvPr/>
        </p:nvSpPr>
        <p:spPr>
          <a:xfrm>
            <a:off x="8624430" y="5893926"/>
            <a:ext cx="167128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영화 캐릭터 활용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61F6BA-2DE5-496A-BE14-9C2572686F85}"/>
              </a:ext>
            </a:extLst>
          </p:cNvPr>
          <p:cNvSpPr txBox="1"/>
          <p:nvPr/>
        </p:nvSpPr>
        <p:spPr>
          <a:xfrm>
            <a:off x="1873832" y="5893926"/>
            <a:ext cx="167128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아동용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96B885-35DB-4DD7-B4AD-E633FD5DBA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21" r="-2"/>
          <a:stretch/>
        </p:blipFill>
        <p:spPr>
          <a:xfrm>
            <a:off x="4894876" y="1931038"/>
            <a:ext cx="2298246" cy="36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29051" y="263953"/>
            <a:ext cx="4533900" cy="1287684"/>
            <a:chOff x="3829050" y="263952"/>
            <a:chExt cx="4533900" cy="1287683"/>
          </a:xfrm>
        </p:grpSpPr>
        <p:sp>
          <p:nvSpPr>
            <p:cNvPr id="3" name="TextBox 2"/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프로그램 소개 및 기능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02</a:t>
              </a:r>
              <a:endParaRPr lang="ko-KR" altLang="en-US" sz="2401" spc="-15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GUADIANS OF THE</a:t>
              </a:r>
              <a:r>
                <a:rPr lang="ko-KR" altLang="en-US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KIDS </a:t>
              </a:r>
              <a:r>
                <a:rPr lang="ko-KR" altLang="en-US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특징 </a:t>
              </a:r>
              <a:r>
                <a:rPr lang="en-US" altLang="ko-KR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– </a:t>
              </a:r>
              <a:r>
                <a:rPr lang="ko-KR" altLang="en-US" sz="1600" spc="-150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보호자 안심 서비스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861C328-8A28-45A2-AA4A-B75F48B7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9"/>
          <a:stretch/>
        </p:blipFill>
        <p:spPr>
          <a:xfrm>
            <a:off x="1400499" y="1950551"/>
            <a:ext cx="2219590" cy="36856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C41C83-A95B-4D4A-AB53-31C0DC839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98" r="-1241" b="9531"/>
          <a:stretch/>
        </p:blipFill>
        <p:spPr>
          <a:xfrm>
            <a:off x="4816675" y="1950551"/>
            <a:ext cx="2473007" cy="36856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E738FE-F711-4C1C-B4D6-6589747C3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7" r="-1798" b="6666"/>
          <a:stretch/>
        </p:blipFill>
        <p:spPr>
          <a:xfrm>
            <a:off x="8419867" y="1950551"/>
            <a:ext cx="2403194" cy="36856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BEE8A3-0B7D-4B72-BCAE-811C1A6BC016}"/>
              </a:ext>
            </a:extLst>
          </p:cNvPr>
          <p:cNvSpPr txBox="1"/>
          <p:nvPr/>
        </p:nvSpPr>
        <p:spPr>
          <a:xfrm>
            <a:off x="1674652" y="5856855"/>
            <a:ext cx="167128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보호자용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B2F292-A0BF-48FB-9DD1-527DBD4BEB36}"/>
              </a:ext>
            </a:extLst>
          </p:cNvPr>
          <p:cNvSpPr txBox="1"/>
          <p:nvPr/>
        </p:nvSpPr>
        <p:spPr>
          <a:xfrm>
            <a:off x="5217536" y="5863458"/>
            <a:ext cx="167128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위치 확인 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86D5D5-1BB3-4214-AB6E-E9A8045B798F}"/>
              </a:ext>
            </a:extLst>
          </p:cNvPr>
          <p:cNvSpPr txBox="1"/>
          <p:nvPr/>
        </p:nvSpPr>
        <p:spPr>
          <a:xfrm>
            <a:off x="8625016" y="5856855"/>
            <a:ext cx="183209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위치 확인 지도</a:t>
            </a:r>
            <a:endParaRPr lang="ko-KR" altLang="en-US" spc="-15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98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2685AB-A130-4C70-90F9-D1F303A16FFB}"/>
              </a:ext>
            </a:extLst>
          </p:cNvPr>
          <p:cNvSpPr/>
          <p:nvPr/>
        </p:nvSpPr>
        <p:spPr>
          <a:xfrm>
            <a:off x="6861449" y="1382360"/>
            <a:ext cx="3091070" cy="51285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EB7F28-0A9E-492C-95B6-BF378019D78A}"/>
              </a:ext>
            </a:extLst>
          </p:cNvPr>
          <p:cNvSpPr/>
          <p:nvPr/>
        </p:nvSpPr>
        <p:spPr>
          <a:xfrm>
            <a:off x="2196548" y="1441174"/>
            <a:ext cx="3091070" cy="51285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29051" y="263953"/>
            <a:ext cx="4533900" cy="1287684"/>
            <a:chOff x="3829050" y="263952"/>
            <a:chExt cx="4533900" cy="1287683"/>
          </a:xfrm>
        </p:grpSpPr>
        <p:sp>
          <p:nvSpPr>
            <p:cNvPr id="3" name="TextBox 2"/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프로그램 소개 및 기능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02</a:t>
              </a:r>
              <a:endParaRPr lang="ko-KR" altLang="en-US" sz="2401" spc="-15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10638B0-54FA-4539-B24F-EB5BC4B53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1" r="-180" b="5399"/>
          <a:stretch/>
        </p:blipFill>
        <p:spPr>
          <a:xfrm>
            <a:off x="2446937" y="1716849"/>
            <a:ext cx="2590292" cy="4180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894A1-12AA-48F5-AED7-7C8163550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270" r="1173"/>
          <a:stretch/>
        </p:blipFill>
        <p:spPr>
          <a:xfrm>
            <a:off x="7193122" y="1716849"/>
            <a:ext cx="2427726" cy="4180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48C011-A9A6-4EBA-97B5-D4221F64A1F0}"/>
              </a:ext>
            </a:extLst>
          </p:cNvPr>
          <p:cNvSpPr txBox="1"/>
          <p:nvPr/>
        </p:nvSpPr>
        <p:spPr>
          <a:xfrm>
            <a:off x="2565165" y="6002951"/>
            <a:ext cx="235383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보호자용 </a:t>
            </a:r>
            <a:r>
              <a:rPr lang="en-US" altLang="ko-KR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연동 승인요청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C9579-3801-42D4-AB89-818A3B89DFEC}"/>
              </a:ext>
            </a:extLst>
          </p:cNvPr>
          <p:cNvSpPr txBox="1"/>
          <p:nvPr/>
        </p:nvSpPr>
        <p:spPr>
          <a:xfrm>
            <a:off x="7267013" y="6002850"/>
            <a:ext cx="235383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아동용 </a:t>
            </a:r>
            <a:r>
              <a:rPr lang="en-US" altLang="ko-KR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연동 승인확인</a:t>
            </a:r>
          </a:p>
        </p:txBody>
      </p:sp>
    </p:spTree>
    <p:extLst>
      <p:ext uri="{BB962C8B-B14F-4D97-AF65-F5344CB8AC3E}">
        <p14:creationId xmlns:p14="http://schemas.microsoft.com/office/powerpoint/2010/main" val="406974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0B8AD9-DF08-416F-BD07-FB4ECA593FDF}"/>
              </a:ext>
            </a:extLst>
          </p:cNvPr>
          <p:cNvSpPr/>
          <p:nvPr/>
        </p:nvSpPr>
        <p:spPr>
          <a:xfrm>
            <a:off x="7998825" y="1551635"/>
            <a:ext cx="3043646" cy="487976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1599A8-27DE-4630-AC80-9E17F09A5922}"/>
              </a:ext>
            </a:extLst>
          </p:cNvPr>
          <p:cNvSpPr/>
          <p:nvPr/>
        </p:nvSpPr>
        <p:spPr>
          <a:xfrm>
            <a:off x="4574178" y="1551635"/>
            <a:ext cx="3043646" cy="487976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C035C3-9D92-4BD1-B2D5-C17F267CA337}"/>
              </a:ext>
            </a:extLst>
          </p:cNvPr>
          <p:cNvSpPr/>
          <p:nvPr/>
        </p:nvSpPr>
        <p:spPr>
          <a:xfrm>
            <a:off x="1149531" y="1551636"/>
            <a:ext cx="3043646" cy="487976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29051" y="263953"/>
            <a:ext cx="4533900" cy="1287684"/>
            <a:chOff x="3829050" y="263952"/>
            <a:chExt cx="4533900" cy="1287683"/>
          </a:xfrm>
        </p:grpSpPr>
        <p:sp>
          <p:nvSpPr>
            <p:cNvPr id="3" name="TextBox 2"/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프로그램 소개 및 기능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02</a:t>
              </a:r>
              <a:endParaRPr lang="ko-KR" altLang="en-US" sz="2401" spc="-15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48C011-A9A6-4EBA-97B5-D4221F64A1F0}"/>
              </a:ext>
            </a:extLst>
          </p:cNvPr>
          <p:cNvSpPr txBox="1"/>
          <p:nvPr/>
        </p:nvSpPr>
        <p:spPr>
          <a:xfrm>
            <a:off x="1513317" y="5973621"/>
            <a:ext cx="235383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아동용 </a:t>
            </a:r>
            <a:r>
              <a:rPr lang="en-US" altLang="ko-KR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pc="-15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길찾기</a:t>
            </a:r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058A03-363E-40EA-9153-42C36052C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7" r="267"/>
          <a:stretch/>
        </p:blipFill>
        <p:spPr>
          <a:xfrm>
            <a:off x="4869384" y="1864855"/>
            <a:ext cx="2453234" cy="40574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3B4482-BF2C-49DE-AF3D-35F5B42CD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625" y="1841864"/>
            <a:ext cx="2364046" cy="41034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3DB357-E959-4BE8-8B65-DB8A9795ED69}"/>
              </a:ext>
            </a:extLst>
          </p:cNvPr>
          <p:cNvSpPr txBox="1"/>
          <p:nvPr/>
        </p:nvSpPr>
        <p:spPr>
          <a:xfrm>
            <a:off x="4839287" y="6000285"/>
            <a:ext cx="235383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아동용 </a:t>
            </a:r>
            <a:r>
              <a:rPr lang="en-US" altLang="ko-KR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목적지 검색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29B895-BF6D-4018-B6B5-6A939C09CFFB}"/>
              </a:ext>
            </a:extLst>
          </p:cNvPr>
          <p:cNvSpPr txBox="1"/>
          <p:nvPr/>
        </p:nvSpPr>
        <p:spPr>
          <a:xfrm>
            <a:off x="8324852" y="5973621"/>
            <a:ext cx="235383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아동용 </a:t>
            </a:r>
            <a:r>
              <a:rPr lang="en-US" altLang="ko-KR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pc="-15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경로 안내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711A99-5B95-4692-B0AA-401304494A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34" r="843"/>
          <a:stretch/>
        </p:blipFill>
        <p:spPr>
          <a:xfrm>
            <a:off x="1410788" y="1841863"/>
            <a:ext cx="2520491" cy="410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4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A3F581-F013-47B3-941F-CA7A11F6FD48}"/>
              </a:ext>
            </a:extLst>
          </p:cNvPr>
          <p:cNvSpPr/>
          <p:nvPr/>
        </p:nvSpPr>
        <p:spPr>
          <a:xfrm>
            <a:off x="6800306" y="1479831"/>
            <a:ext cx="3043646" cy="487976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29051" y="263953"/>
            <a:ext cx="4533900" cy="1287684"/>
            <a:chOff x="3829050" y="263952"/>
            <a:chExt cx="4533900" cy="1287683"/>
          </a:xfrm>
        </p:grpSpPr>
        <p:sp>
          <p:nvSpPr>
            <p:cNvPr id="3" name="TextBox 2"/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프로그램 소개 및 기능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98880" y="263952"/>
              <a:ext cx="2194241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1" spc="-150">
                  <a:solidFill>
                    <a:prstClr val="white"/>
                  </a:solidFill>
                  <a:latin typeface="a블랙B" panose="02020600000000000000" pitchFamily="18" charset="-127"/>
                  <a:ea typeface="a블랙B" panose="02020600000000000000" pitchFamily="18" charset="-127"/>
                </a:rPr>
                <a:t>02</a:t>
              </a:r>
              <a:endParaRPr lang="ko-KR" altLang="en-US" sz="2401" spc="-15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5941115" y="742674"/>
              <a:ext cx="30977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7698749-7A54-4217-941A-C6D14A2F9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32" r="2903" b="54835"/>
          <a:stretch/>
        </p:blipFill>
        <p:spPr>
          <a:xfrm>
            <a:off x="1723704" y="1674876"/>
            <a:ext cx="3932513" cy="960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6DBA1D-22C9-46BD-94DC-16C020D52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20" r="-156" b="54679"/>
          <a:stretch/>
        </p:blipFill>
        <p:spPr>
          <a:xfrm>
            <a:off x="1723705" y="3281012"/>
            <a:ext cx="3933186" cy="9077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B51CF7-47B3-4808-A151-C75B11B73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91" r="695" b="54351"/>
          <a:stretch/>
        </p:blipFill>
        <p:spPr>
          <a:xfrm>
            <a:off x="1723704" y="4809040"/>
            <a:ext cx="3932513" cy="9896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62C979-02BC-49EE-9A1C-95C3B6A863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56" r="208"/>
          <a:stretch/>
        </p:blipFill>
        <p:spPr>
          <a:xfrm>
            <a:off x="7016933" y="1674876"/>
            <a:ext cx="2610393" cy="44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4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3829051" y="567034"/>
            <a:ext cx="4533900" cy="737468"/>
            <a:chOff x="3829050" y="814168"/>
            <a:chExt cx="4533900" cy="737467"/>
          </a:xfrm>
        </p:grpSpPr>
        <p:sp>
          <p:nvSpPr>
            <p:cNvPr id="55" name="TextBox 54"/>
            <p:cNvSpPr txBox="1"/>
            <p:nvPr/>
          </p:nvSpPr>
          <p:spPr>
            <a:xfrm>
              <a:off x="3867151" y="814168"/>
              <a:ext cx="4457700" cy="46179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1" spc="-15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시연 영상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29050" y="1213081"/>
              <a:ext cx="4533900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spc="-15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4" name="final2">
            <a:hlinkClick r:id="" action="ppaction://media"/>
            <a:extLst>
              <a:ext uri="{FF2B5EF4-FFF2-40B4-BE49-F238E27FC236}">
                <a16:creationId xmlns:a16="http://schemas.microsoft.com/office/drawing/2014/main" id="{FE40C896-9071-4B51-B25C-57BBDAFED9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scene3d>
          <a:camera prst="obliqueTopLeft"/>
          <a:lightRig rig="threePt" dir="t"/>
        </a:scene3d>
      </a:spPr>
      <a:bodyPr wrap="square" rtlCol="0">
        <a:spAutoFit/>
      </a:bodyPr>
      <a:lstStyle>
        <a:defPPr algn="ctr">
          <a:defRPr spc="-150" smtClean="0">
            <a:solidFill>
              <a:schemeClr val="bg1"/>
            </a:solidFill>
            <a:latin typeface="KoPub돋움체 Bold" panose="02020603020101020101" pitchFamily="18" charset="-127"/>
            <a:ea typeface="KoPub돋움체 Bold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7782</TotalTime>
  <Words>656</Words>
  <Application>Microsoft Office PowerPoint</Application>
  <PresentationFormat>와이드스크린</PresentationFormat>
  <Paragraphs>124</Paragraphs>
  <Slides>13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a블랙B</vt:lpstr>
      <vt:lpstr>맑은 고딕</vt:lpstr>
      <vt:lpstr>Wingdings</vt:lpstr>
      <vt:lpstr>KoPub돋움체 Medium</vt:lpstr>
      <vt:lpstr>KoPub돋움체 Bold</vt:lpstr>
      <vt:lpstr>대한민국독도</vt:lpstr>
      <vt:lpstr>Arial</vt:lpstr>
      <vt:lpstr>Guardians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hyeeun kim</dc:creator>
  <cp:lastModifiedBy>최현아</cp:lastModifiedBy>
  <cp:revision>92</cp:revision>
  <dcterms:created xsi:type="dcterms:W3CDTF">2017-05-08T15:36:04Z</dcterms:created>
  <dcterms:modified xsi:type="dcterms:W3CDTF">2017-11-10T12:20:41Z</dcterms:modified>
</cp:coreProperties>
</file>